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72"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hu-H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hu-H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hu-H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hu-H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hu-H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hu-H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3200" b="0" strike="noStrike" spc="-1">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hu-H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12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3200" b="0" strike="noStrike" spc="-1">
              <a:latin typeface="Arial"/>
            </a:endParaRPr>
          </a:p>
        </p:txBody>
      </p:sp>
      <p:sp>
        <p:nvSpPr>
          <p:cNvPr id="12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3200" b="0" strike="noStrike" spc="-1">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hu-HU" sz="3200" b="0" strike="noStrike" spc="-1">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14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3200" b="0" strike="noStrike" spc="-1">
              <a:latin typeface="Arial"/>
            </a:endParaRPr>
          </a:p>
        </p:txBody>
      </p:sp>
      <p:sp>
        <p:nvSpPr>
          <p:cNvPr id="14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hu-HU" sz="3200" b="0" strike="noStrike" spc="-1">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hu-HU" sz="3200" b="0" strike="noStrike" spc="-1">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hu-HU" sz="3200" b="0" strike="noStrike" spc="-1">
              <a:latin typeface="Arial"/>
            </a:endParaRPr>
          </a:p>
        </p:txBody>
      </p:sp>
      <p:sp>
        <p:nvSpPr>
          <p:cNvPr id="14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hu-HU" sz="3200" b="0" strike="noStrike" spc="-1">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hu-HU" sz="3200" b="0" strike="noStrike" spc="-1">
              <a:latin typeface="Arial"/>
            </a:endParaRPr>
          </a:p>
        </p:txBody>
      </p:sp>
      <p:sp>
        <p:nvSpPr>
          <p:cNvPr id="15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hu-H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hu-H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hu-H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hu-H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hu-H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hu-H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hu-H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hu-HU" sz="4400" b="0" strike="noStrike" spc="-1">
                <a:latin typeface="Arial"/>
              </a:rPr>
              <a:t>Címszöveg formátumának szerkesztése</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hu-HU" sz="3200" b="0" strike="noStrike" spc="-1">
                <a:latin typeface="Arial"/>
              </a:rPr>
              <a:t>Vázlatszöveg formátumának szerkesztése</a:t>
            </a:r>
          </a:p>
          <a:p>
            <a:pPr marL="864000" lvl="1" indent="-324000">
              <a:spcBef>
                <a:spcPts val="1134"/>
              </a:spcBef>
              <a:buClr>
                <a:srgbClr val="000000"/>
              </a:buClr>
              <a:buSzPct val="75000"/>
              <a:buFont typeface="Symbol" charset="2"/>
              <a:buChar char=""/>
            </a:pPr>
            <a:r>
              <a:rPr lang="hu-HU" sz="2800" b="0" strike="noStrike" spc="-1">
                <a:latin typeface="Arial"/>
              </a:rPr>
              <a:t>Második vázlatszint</a:t>
            </a:r>
          </a:p>
          <a:p>
            <a:pPr marL="1296000" lvl="2" indent="-288000">
              <a:spcBef>
                <a:spcPts val="850"/>
              </a:spcBef>
              <a:buClr>
                <a:srgbClr val="000000"/>
              </a:buClr>
              <a:buSzPct val="45000"/>
              <a:buFont typeface="Wingdings" charset="2"/>
              <a:buChar char=""/>
            </a:pPr>
            <a:r>
              <a:rPr lang="hu-HU" sz="2400" b="0" strike="noStrike" spc="-1">
                <a:latin typeface="Arial"/>
              </a:rPr>
              <a:t>Harmadik vázlatszint</a:t>
            </a:r>
          </a:p>
          <a:p>
            <a:pPr marL="1728000" lvl="3" indent="-216000">
              <a:spcBef>
                <a:spcPts val="567"/>
              </a:spcBef>
              <a:buClr>
                <a:srgbClr val="000000"/>
              </a:buClr>
              <a:buSzPct val="75000"/>
              <a:buFont typeface="Symbol" charset="2"/>
              <a:buChar char=""/>
            </a:pPr>
            <a:r>
              <a:rPr lang="hu-HU" sz="2000" b="0" strike="noStrike" spc="-1">
                <a:latin typeface="Arial"/>
              </a:rPr>
              <a:t>Negyedik vázlatszint</a:t>
            </a:r>
          </a:p>
          <a:p>
            <a:pPr marL="2160000" lvl="4" indent="-216000">
              <a:spcBef>
                <a:spcPts val="283"/>
              </a:spcBef>
              <a:buClr>
                <a:srgbClr val="000000"/>
              </a:buClr>
              <a:buSzPct val="45000"/>
              <a:buFont typeface="Wingdings" charset="2"/>
              <a:buChar char=""/>
            </a:pPr>
            <a:r>
              <a:rPr lang="hu-HU" sz="2000" b="0" strike="noStrike" spc="-1">
                <a:latin typeface="Arial"/>
              </a:rPr>
              <a:t>Ötödik vázlatszint</a:t>
            </a:r>
          </a:p>
          <a:p>
            <a:pPr marL="2592000" lvl="5" indent="-216000">
              <a:spcBef>
                <a:spcPts val="283"/>
              </a:spcBef>
              <a:buClr>
                <a:srgbClr val="000000"/>
              </a:buClr>
              <a:buSzPct val="45000"/>
              <a:buFont typeface="Wingdings" charset="2"/>
              <a:buChar char=""/>
            </a:pPr>
            <a:r>
              <a:rPr lang="hu-HU" sz="2000" b="0" strike="noStrike" spc="-1">
                <a:latin typeface="Arial"/>
              </a:rPr>
              <a:t>Hatodik vázlatszint</a:t>
            </a:r>
          </a:p>
          <a:p>
            <a:pPr marL="3024000" lvl="6" indent="-216000">
              <a:spcBef>
                <a:spcPts val="283"/>
              </a:spcBef>
              <a:buClr>
                <a:srgbClr val="000000"/>
              </a:buClr>
              <a:buSzPct val="45000"/>
              <a:buFont typeface="Wingdings" charset="2"/>
              <a:buChar char=""/>
            </a:pPr>
            <a:r>
              <a:rPr lang="hu-HU" sz="2000" b="0" strike="noStrike" spc="-1">
                <a:latin typeface="Arial"/>
              </a:rPr>
              <a:t>Hetedik vázlatszint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hu-HU" sz="4400" b="0" strike="noStrike" spc="-1">
                <a:latin typeface="Arial"/>
              </a:rPr>
              <a:t>Címszöveg formátumának szerkesztése</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hu-HU" sz="3200" b="0" strike="noStrike" spc="-1">
                <a:latin typeface="Arial"/>
              </a:rPr>
              <a:t>Vázlatszöveg formátumának szerkesztése</a:t>
            </a:r>
          </a:p>
          <a:p>
            <a:pPr marL="864000" lvl="1" indent="-324000">
              <a:spcBef>
                <a:spcPts val="1134"/>
              </a:spcBef>
              <a:buClr>
                <a:srgbClr val="000000"/>
              </a:buClr>
              <a:buSzPct val="75000"/>
              <a:buFont typeface="Symbol" charset="2"/>
              <a:buChar char=""/>
            </a:pPr>
            <a:r>
              <a:rPr lang="hu-HU" sz="2800" b="0" strike="noStrike" spc="-1">
                <a:latin typeface="Arial"/>
              </a:rPr>
              <a:t>Második vázlatszint</a:t>
            </a:r>
          </a:p>
          <a:p>
            <a:pPr marL="1296000" lvl="2" indent="-288000">
              <a:spcBef>
                <a:spcPts val="850"/>
              </a:spcBef>
              <a:buClr>
                <a:srgbClr val="000000"/>
              </a:buClr>
              <a:buSzPct val="45000"/>
              <a:buFont typeface="Wingdings" charset="2"/>
              <a:buChar char=""/>
            </a:pPr>
            <a:r>
              <a:rPr lang="hu-HU" sz="2400" b="0" strike="noStrike" spc="-1">
                <a:latin typeface="Arial"/>
              </a:rPr>
              <a:t>Harmadik vázlatszint</a:t>
            </a:r>
          </a:p>
          <a:p>
            <a:pPr marL="1728000" lvl="3" indent="-216000">
              <a:spcBef>
                <a:spcPts val="567"/>
              </a:spcBef>
              <a:buClr>
                <a:srgbClr val="000000"/>
              </a:buClr>
              <a:buSzPct val="75000"/>
              <a:buFont typeface="Symbol" charset="2"/>
              <a:buChar char=""/>
            </a:pPr>
            <a:r>
              <a:rPr lang="hu-HU" sz="2000" b="0" strike="noStrike" spc="-1">
                <a:latin typeface="Arial"/>
              </a:rPr>
              <a:t>Negyedik vázlatszint</a:t>
            </a:r>
          </a:p>
          <a:p>
            <a:pPr marL="2160000" lvl="4" indent="-216000">
              <a:spcBef>
                <a:spcPts val="283"/>
              </a:spcBef>
              <a:buClr>
                <a:srgbClr val="000000"/>
              </a:buClr>
              <a:buSzPct val="45000"/>
              <a:buFont typeface="Wingdings" charset="2"/>
              <a:buChar char=""/>
            </a:pPr>
            <a:r>
              <a:rPr lang="hu-HU" sz="2000" b="0" strike="noStrike" spc="-1">
                <a:latin typeface="Arial"/>
              </a:rPr>
              <a:t>Ötödik vázlatszint</a:t>
            </a:r>
          </a:p>
          <a:p>
            <a:pPr marL="2592000" lvl="5" indent="-216000">
              <a:spcBef>
                <a:spcPts val="283"/>
              </a:spcBef>
              <a:buClr>
                <a:srgbClr val="000000"/>
              </a:buClr>
              <a:buSzPct val="45000"/>
              <a:buFont typeface="Wingdings" charset="2"/>
              <a:buChar char=""/>
            </a:pPr>
            <a:r>
              <a:rPr lang="hu-HU" sz="2000" b="0" strike="noStrike" spc="-1">
                <a:latin typeface="Arial"/>
              </a:rPr>
              <a:t>Hatodik vázlatszint</a:t>
            </a:r>
          </a:p>
          <a:p>
            <a:pPr marL="3024000" lvl="6" indent="-216000">
              <a:spcBef>
                <a:spcPts val="283"/>
              </a:spcBef>
              <a:buClr>
                <a:srgbClr val="000000"/>
              </a:buClr>
              <a:buSzPct val="45000"/>
              <a:buFont typeface="Wingdings" charset="2"/>
              <a:buChar char=""/>
            </a:pPr>
            <a:r>
              <a:rPr lang="hu-HU" sz="2000" b="0" strike="noStrike" spc="-1">
                <a:latin typeface="Arial"/>
              </a:rPr>
              <a:t>Hetedik vázlatszint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hu-HU" sz="4400" b="0" strike="noStrike" spc="-1">
                <a:latin typeface="Arial"/>
              </a:rPr>
              <a:t>Címszöveg formátumának szerkesztése</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hu-HU" sz="3200" b="0" strike="noStrike" spc="-1">
                <a:latin typeface="Arial"/>
              </a:rPr>
              <a:t>Vázlatszöveg formátumának szerkesztése</a:t>
            </a:r>
          </a:p>
          <a:p>
            <a:pPr marL="864000" lvl="1" indent="-324000">
              <a:spcBef>
                <a:spcPts val="1134"/>
              </a:spcBef>
              <a:buClr>
                <a:srgbClr val="000000"/>
              </a:buClr>
              <a:buSzPct val="75000"/>
              <a:buFont typeface="Symbol" charset="2"/>
              <a:buChar char=""/>
            </a:pPr>
            <a:r>
              <a:rPr lang="hu-HU" sz="2800" b="0" strike="noStrike" spc="-1">
                <a:latin typeface="Arial"/>
              </a:rPr>
              <a:t>Második vázlatszint</a:t>
            </a:r>
          </a:p>
          <a:p>
            <a:pPr marL="1296000" lvl="2" indent="-288000">
              <a:spcBef>
                <a:spcPts val="850"/>
              </a:spcBef>
              <a:buClr>
                <a:srgbClr val="000000"/>
              </a:buClr>
              <a:buSzPct val="45000"/>
              <a:buFont typeface="Wingdings" charset="2"/>
              <a:buChar char=""/>
            </a:pPr>
            <a:r>
              <a:rPr lang="hu-HU" sz="2400" b="0" strike="noStrike" spc="-1">
                <a:latin typeface="Arial"/>
              </a:rPr>
              <a:t>Harmadik vázlatszint</a:t>
            </a:r>
          </a:p>
          <a:p>
            <a:pPr marL="1728000" lvl="3" indent="-216000">
              <a:spcBef>
                <a:spcPts val="567"/>
              </a:spcBef>
              <a:buClr>
                <a:srgbClr val="000000"/>
              </a:buClr>
              <a:buSzPct val="75000"/>
              <a:buFont typeface="Symbol" charset="2"/>
              <a:buChar char=""/>
            </a:pPr>
            <a:r>
              <a:rPr lang="hu-HU" sz="2000" b="0" strike="noStrike" spc="-1">
                <a:latin typeface="Arial"/>
              </a:rPr>
              <a:t>Negyedik vázlatszint</a:t>
            </a:r>
          </a:p>
          <a:p>
            <a:pPr marL="2160000" lvl="4" indent="-216000">
              <a:spcBef>
                <a:spcPts val="283"/>
              </a:spcBef>
              <a:buClr>
                <a:srgbClr val="000000"/>
              </a:buClr>
              <a:buSzPct val="45000"/>
              <a:buFont typeface="Wingdings" charset="2"/>
              <a:buChar char=""/>
            </a:pPr>
            <a:r>
              <a:rPr lang="hu-HU" sz="2000" b="0" strike="noStrike" spc="-1">
                <a:latin typeface="Arial"/>
              </a:rPr>
              <a:t>Ötödik vázlatszint</a:t>
            </a:r>
          </a:p>
          <a:p>
            <a:pPr marL="2592000" lvl="5" indent="-216000">
              <a:spcBef>
                <a:spcPts val="283"/>
              </a:spcBef>
              <a:buClr>
                <a:srgbClr val="000000"/>
              </a:buClr>
              <a:buSzPct val="45000"/>
              <a:buFont typeface="Wingdings" charset="2"/>
              <a:buChar char=""/>
            </a:pPr>
            <a:r>
              <a:rPr lang="hu-HU" sz="2000" b="0" strike="noStrike" spc="-1">
                <a:latin typeface="Arial"/>
              </a:rPr>
              <a:t>Hatodik vázlatszint</a:t>
            </a:r>
          </a:p>
          <a:p>
            <a:pPr marL="3024000" lvl="6" indent="-216000">
              <a:spcBef>
                <a:spcPts val="283"/>
              </a:spcBef>
              <a:buClr>
                <a:srgbClr val="000000"/>
              </a:buClr>
              <a:buSzPct val="45000"/>
              <a:buFont typeface="Wingdings" charset="2"/>
              <a:buChar char=""/>
            </a:pPr>
            <a:r>
              <a:rPr lang="hu-HU" sz="2000" b="0" strike="noStrike" spc="-1">
                <a:latin typeface="Arial"/>
              </a:rPr>
              <a:t>Hetedik vázlatszint</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r>
              <a:rPr lang="hu-HU" sz="1800" b="0" strike="noStrike" spc="-1">
                <a:latin typeface="Arial"/>
              </a:rPr>
              <a:t>Címszöveg formátumának szerkesztése</a:t>
            </a:r>
          </a:p>
        </p:txBody>
      </p:sp>
      <p:sp>
        <p:nvSpPr>
          <p:cNvPr id="11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hu-HU" sz="3200" b="0" strike="noStrike" spc="-1">
                <a:latin typeface="Arial"/>
              </a:rPr>
              <a:t>Vázlatszöveg formátumának szerkesztése</a:t>
            </a:r>
          </a:p>
          <a:p>
            <a:pPr marL="864000" lvl="1" indent="-324000">
              <a:spcBef>
                <a:spcPts val="1134"/>
              </a:spcBef>
              <a:buClr>
                <a:srgbClr val="000000"/>
              </a:buClr>
              <a:buSzPct val="75000"/>
              <a:buFont typeface="Symbol" charset="2"/>
              <a:buChar char=""/>
            </a:pPr>
            <a:r>
              <a:rPr lang="hu-HU" sz="2800" b="0" strike="noStrike" spc="-1">
                <a:latin typeface="Arial"/>
              </a:rPr>
              <a:t>Második vázlatszint</a:t>
            </a:r>
          </a:p>
          <a:p>
            <a:pPr marL="1296000" lvl="2" indent="-288000">
              <a:spcBef>
                <a:spcPts val="850"/>
              </a:spcBef>
              <a:buClr>
                <a:srgbClr val="000000"/>
              </a:buClr>
              <a:buSzPct val="45000"/>
              <a:buFont typeface="Wingdings" charset="2"/>
              <a:buChar char=""/>
            </a:pPr>
            <a:r>
              <a:rPr lang="hu-HU" sz="2400" b="0" strike="noStrike" spc="-1">
                <a:latin typeface="Arial"/>
              </a:rPr>
              <a:t>Harmadik vázlatszint</a:t>
            </a:r>
          </a:p>
          <a:p>
            <a:pPr marL="1728000" lvl="3" indent="-216000">
              <a:spcBef>
                <a:spcPts val="567"/>
              </a:spcBef>
              <a:buClr>
                <a:srgbClr val="000000"/>
              </a:buClr>
              <a:buSzPct val="75000"/>
              <a:buFont typeface="Symbol" charset="2"/>
              <a:buChar char=""/>
            </a:pPr>
            <a:r>
              <a:rPr lang="hu-HU" sz="2000" b="0" strike="noStrike" spc="-1">
                <a:latin typeface="Arial"/>
              </a:rPr>
              <a:t>Negyedik vázlatszint</a:t>
            </a:r>
          </a:p>
          <a:p>
            <a:pPr marL="2160000" lvl="4" indent="-216000">
              <a:spcBef>
                <a:spcPts val="283"/>
              </a:spcBef>
              <a:buClr>
                <a:srgbClr val="000000"/>
              </a:buClr>
              <a:buSzPct val="45000"/>
              <a:buFont typeface="Wingdings" charset="2"/>
              <a:buChar char=""/>
            </a:pPr>
            <a:r>
              <a:rPr lang="hu-HU" sz="2000" b="0" strike="noStrike" spc="-1">
                <a:latin typeface="Arial"/>
              </a:rPr>
              <a:t>Ötödik vázlatszint</a:t>
            </a:r>
          </a:p>
          <a:p>
            <a:pPr marL="2592000" lvl="5" indent="-216000">
              <a:spcBef>
                <a:spcPts val="283"/>
              </a:spcBef>
              <a:buClr>
                <a:srgbClr val="000000"/>
              </a:buClr>
              <a:buSzPct val="45000"/>
              <a:buFont typeface="Wingdings" charset="2"/>
              <a:buChar char=""/>
            </a:pPr>
            <a:r>
              <a:rPr lang="hu-HU" sz="2000" b="0" strike="noStrike" spc="-1">
                <a:latin typeface="Arial"/>
              </a:rPr>
              <a:t>Hatodik vázlatszint</a:t>
            </a:r>
          </a:p>
          <a:p>
            <a:pPr marL="3024000" lvl="6" indent="-216000">
              <a:spcBef>
                <a:spcPts val="283"/>
              </a:spcBef>
              <a:buClr>
                <a:srgbClr val="000000"/>
              </a:buClr>
              <a:buSzPct val="45000"/>
              <a:buFont typeface="Wingdings" charset="2"/>
              <a:buChar char=""/>
            </a:pPr>
            <a:r>
              <a:rPr lang="hu-HU" sz="2000" b="0" strike="noStrike" spc="-1">
                <a:latin typeface="Arial"/>
              </a:rPr>
              <a:t>Hetedik vázlatszint</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file:///E:\Kele\00_trening-tanacsadas\000_&#220;gyfelek\Benus_Feriek\2020\Weldone\Toolkit\00_TOOLKITEK\01_inprogress\Matrai\Toolkit_3_%20Hegesztett%20k&#246;t&#233;sek\Image11.JPG" TargetMode="External"/><Relationship Id="rId3" Type="http://schemas.openxmlformats.org/officeDocument/2006/relationships/hyperlink" Target="file:///E:\Kele\00_trening-tanacsadas\000_&#220;gyfelek\Benus_Feriek\2020\Weldone\Toolkit\00_TOOLKITEK\01_inprogress\Matrai\Toolkit_3_%20Hegesztett%20k&#246;t&#233;sek\Image06.jpg" TargetMode="External"/><Relationship Id="rId7" Type="http://schemas.openxmlformats.org/officeDocument/2006/relationships/hyperlink" Target="file:///E:\Kele\00_trening-tanacsadas\000_&#220;gyfelek\Benus_Feriek\2020\Weldone\Toolkit\00_TOOLKITEK\01_inprogress\Matrai\Toolkit_3_%20Hegesztett%20k&#246;t&#233;sek\Image10.jpg" TargetMode="External"/><Relationship Id="rId12" Type="http://schemas.openxmlformats.org/officeDocument/2006/relationships/hyperlink" Target="file:///E:\Kele\00_trening-tanacsadas\000_&#220;gyfelek\Benus_Feriek\2020\Weldone\Toolkit\00_TOOLKITEK\01_inprogress\Matrai\Toolkit_3_%20Hegesztett%20k&#246;t&#233;sek\Image15.jpg" TargetMode="External"/><Relationship Id="rId2" Type="http://schemas.openxmlformats.org/officeDocument/2006/relationships/hyperlink" Target="file:///E:\Kele\00_trening-tanacsadas\000_&#220;gyfelek\Benus_Feriek\2020\Weldone\Toolkit\00_TOOLKITEK\01_inprogress\Matrai\Toolkit_3_%20Hegesztett%20k&#246;t&#233;sek\Image05.JPG" TargetMode="External"/><Relationship Id="rId1" Type="http://schemas.openxmlformats.org/officeDocument/2006/relationships/slideLayout" Target="../slideLayouts/slideLayout25.xml"/><Relationship Id="rId6" Type="http://schemas.openxmlformats.org/officeDocument/2006/relationships/hyperlink" Target="file:///E:\Kele\00_trening-tanacsadas\000_&#220;gyfelek\Benus_Feriek\2020\Weldone\Toolkit\00_TOOLKITEK\01_inprogress\Matrai\Toolkit_3_%20Hegesztett%20k&#246;t&#233;sek\Image09.JPG" TargetMode="External"/><Relationship Id="rId11" Type="http://schemas.openxmlformats.org/officeDocument/2006/relationships/hyperlink" Target="file:///E:\Kele\00_trening-tanacsadas\000_&#220;gyfelek\Benus_Feriek\2020\Weldone\Toolkit\00_TOOLKITEK\01_inprogress\Matrai\Toolkit_3_%20Hegesztett%20k&#246;t&#233;sek\Image14.JPG" TargetMode="External"/><Relationship Id="rId5" Type="http://schemas.openxmlformats.org/officeDocument/2006/relationships/hyperlink" Target="file:///E:\Kele\00_trening-tanacsadas\000_&#220;gyfelek\Benus_Feriek\2020\Weldone\Toolkit\00_TOOLKITEK\01_inprogress\Matrai\Toolkit_3_%20Hegesztett%20k&#246;t&#233;sek\Image08.jpg" TargetMode="External"/><Relationship Id="rId10" Type="http://schemas.openxmlformats.org/officeDocument/2006/relationships/hyperlink" Target="file:///E:\Kele\00_trening-tanacsadas\000_&#220;gyfelek\Benus_Feriek\2020\Weldone\Toolkit\00_TOOLKITEK\01_inprogress\Matrai\Toolkit_3_%20Hegesztett%20k&#246;t&#233;sek\Image13.jpg" TargetMode="External"/><Relationship Id="rId4" Type="http://schemas.openxmlformats.org/officeDocument/2006/relationships/hyperlink" Target="file:///E:\Kele\00_trening-tanacsadas\000_&#220;gyfelek\Benus_Feriek\2020\Weldone\Toolkit\00_TOOLKITEK\01_inprogress\Matrai\Toolkit_3_%20Hegesztett%20k&#246;t&#233;sek\Image07.jpg" TargetMode="External"/><Relationship Id="rId9" Type="http://schemas.openxmlformats.org/officeDocument/2006/relationships/hyperlink" Target="file:///E:\Kele\00_trening-tanacsadas\000_&#220;gyfelek\Benus_Feriek\2020\Weldone\Toolkit\00_TOOLKITEK\01_inprogress\Matrai\Toolkit_3_%20Hegesztett%20k&#246;t&#233;sek\Image12.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685800" y="2130480"/>
            <a:ext cx="7770960" cy="146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hu-HU" sz="4400" b="0" strike="noStrike" spc="-1">
                <a:solidFill>
                  <a:srgbClr val="000000"/>
                </a:solidFill>
                <a:latin typeface="Calibri"/>
                <a:ea typeface="DejaVu Sans"/>
              </a:rPr>
              <a:t>Planning welded Joints</a:t>
            </a:r>
            <a:endParaRPr lang="hu-HU" sz="4400" b="0" strike="noStrike" spc="-1">
              <a:latin typeface="Arial"/>
            </a:endParaRPr>
          </a:p>
        </p:txBody>
      </p:sp>
      <p:sp>
        <p:nvSpPr>
          <p:cNvPr id="153" name="CustomShape 2"/>
          <p:cNvSpPr/>
          <p:nvPr/>
        </p:nvSpPr>
        <p:spPr>
          <a:xfrm>
            <a:off x="1371600" y="3886200"/>
            <a:ext cx="6399360" cy="175104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Kép 186"/>
          <p:cNvPicPr/>
          <p:nvPr/>
        </p:nvPicPr>
        <p:blipFill>
          <a:blip r:embed="rId2"/>
          <a:stretch/>
        </p:blipFill>
        <p:spPr>
          <a:xfrm>
            <a:off x="2700000" y="1487520"/>
            <a:ext cx="4320000" cy="4812480"/>
          </a:xfrm>
          <a:prstGeom prst="rect">
            <a:avLst/>
          </a:prstGeom>
          <a:ln w="0">
            <a:noFill/>
          </a:ln>
        </p:spPr>
      </p:pic>
      <p:sp>
        <p:nvSpPr>
          <p:cNvPr id="188"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hu-HU" sz="4400" b="0" strike="noStrike" spc="-1">
                <a:latin typeface="Arial"/>
              </a:rPr>
              <a:t>Corner joint – double T shape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hu-HU" sz="4400" b="0" strike="noStrike" spc="-1">
                <a:latin typeface="Arial"/>
              </a:rPr>
              <a:t>Corner joint with 3 elements</a:t>
            </a:r>
          </a:p>
        </p:txBody>
      </p:sp>
      <p:pic>
        <p:nvPicPr>
          <p:cNvPr id="190" name="Kép 189"/>
          <p:cNvPicPr/>
          <p:nvPr/>
        </p:nvPicPr>
        <p:blipFill>
          <a:blip r:embed="rId2"/>
          <a:stretch/>
        </p:blipFill>
        <p:spPr>
          <a:xfrm>
            <a:off x="1620000" y="1602360"/>
            <a:ext cx="6204960" cy="505764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hu-HU" sz="4400" b="0" strike="noStrike" spc="-1">
                <a:latin typeface="Arial"/>
              </a:rPr>
              <a:t>Paralell joint – Edge weld</a:t>
            </a:r>
          </a:p>
        </p:txBody>
      </p:sp>
      <p:pic>
        <p:nvPicPr>
          <p:cNvPr id="192" name="Kép 191"/>
          <p:cNvPicPr/>
          <p:nvPr/>
        </p:nvPicPr>
        <p:blipFill>
          <a:blip r:embed="rId2"/>
          <a:stretch/>
        </p:blipFill>
        <p:spPr>
          <a:xfrm>
            <a:off x="2340000" y="1418400"/>
            <a:ext cx="4320000" cy="522684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hu-HU" sz="4400" b="0" strike="noStrike" spc="-1">
                <a:latin typeface="Arial"/>
              </a:rPr>
              <a:t>Paralell joint – Edge weld II</a:t>
            </a:r>
          </a:p>
        </p:txBody>
      </p:sp>
      <p:pic>
        <p:nvPicPr>
          <p:cNvPr id="194" name="Kép 193"/>
          <p:cNvPicPr/>
          <p:nvPr/>
        </p:nvPicPr>
        <p:blipFill>
          <a:blip r:embed="rId2"/>
          <a:stretch/>
        </p:blipFill>
        <p:spPr>
          <a:xfrm>
            <a:off x="360" y="1394640"/>
            <a:ext cx="9143640" cy="546336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Kép 194"/>
          <p:cNvPicPr/>
          <p:nvPr/>
        </p:nvPicPr>
        <p:blipFill>
          <a:blip r:embed="rId2"/>
          <a:stretch/>
        </p:blipFill>
        <p:spPr>
          <a:xfrm>
            <a:off x="360" y="1547280"/>
            <a:ext cx="9143640" cy="5310720"/>
          </a:xfrm>
          <a:prstGeom prst="rect">
            <a:avLst/>
          </a:prstGeom>
          <a:ln w="0">
            <a:noFill/>
          </a:ln>
        </p:spPr>
      </p:pic>
      <p:sp>
        <p:nvSpPr>
          <p:cNvPr id="196"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hu-HU" sz="4400" b="0" strike="noStrike" spc="-1">
                <a:latin typeface="Arial"/>
              </a:rPr>
              <a:t>Paralell joint – overlapping weld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hu-HU" sz="4400" b="0" strike="noStrike" spc="-1">
                <a:latin typeface="Arial"/>
              </a:rPr>
              <a:t>Angle joint I</a:t>
            </a:r>
          </a:p>
        </p:txBody>
      </p:sp>
      <p:pic>
        <p:nvPicPr>
          <p:cNvPr id="198" name="Kép 197"/>
          <p:cNvPicPr/>
          <p:nvPr/>
        </p:nvPicPr>
        <p:blipFill>
          <a:blip r:embed="rId2"/>
          <a:stretch/>
        </p:blipFill>
        <p:spPr>
          <a:xfrm>
            <a:off x="1260000" y="1418040"/>
            <a:ext cx="6905880" cy="543996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hu-HU" sz="4400" b="0" strike="noStrike" spc="-1">
                <a:latin typeface="Arial"/>
              </a:rPr>
              <a:t>Angle joint II</a:t>
            </a:r>
          </a:p>
        </p:txBody>
      </p:sp>
      <p:pic>
        <p:nvPicPr>
          <p:cNvPr id="200" name="Kép 199"/>
          <p:cNvPicPr/>
          <p:nvPr/>
        </p:nvPicPr>
        <p:blipFill>
          <a:blip r:embed="rId2"/>
          <a:stretch/>
        </p:blipFill>
        <p:spPr>
          <a:xfrm>
            <a:off x="1440000" y="1308960"/>
            <a:ext cx="6107040" cy="55490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Table 1"/>
          <p:cNvGraphicFramePr/>
          <p:nvPr/>
        </p:nvGraphicFramePr>
        <p:xfrm>
          <a:off x="504000" y="765000"/>
          <a:ext cx="8229240" cy="1529040"/>
        </p:xfrm>
        <a:graphic>
          <a:graphicData uri="http://schemas.openxmlformats.org/drawingml/2006/table">
            <a:tbl>
              <a:tblPr/>
              <a:tblGrid>
                <a:gridCol w="2746440">
                  <a:extLst>
                    <a:ext uri="{9D8B030D-6E8A-4147-A177-3AD203B41FA5}">
                      <a16:colId xmlns="" xmlns:a16="http://schemas.microsoft.com/office/drawing/2014/main" val="20000"/>
                    </a:ext>
                  </a:extLst>
                </a:gridCol>
                <a:gridCol w="5482800">
                  <a:extLst>
                    <a:ext uri="{9D8B030D-6E8A-4147-A177-3AD203B41FA5}">
                      <a16:colId xmlns="" xmlns:a16="http://schemas.microsoft.com/office/drawing/2014/main" val="20001"/>
                    </a:ext>
                  </a:extLst>
                </a:gridCol>
              </a:tblGrid>
              <a:tr h="370800">
                <a:tc>
                  <a:txBody>
                    <a:bodyPr/>
                    <a:lstStyle/>
                    <a:p>
                      <a:endParaRPr lang="en-US"/>
                    </a:p>
                  </a:txBody>
                  <a:tcPr>
                    <a:lnL w="12240">
                      <a:solidFill>
                        <a:srgbClr val="FFFFFF"/>
                      </a:solidFill>
                    </a:lnL>
                    <a:lnR w="12240">
                      <a:solidFill>
                        <a:srgbClr val="FFFFFF"/>
                      </a:solidFill>
                    </a:lnR>
                    <a:lnT w="12240">
                      <a:solidFill>
                        <a:srgbClr val="FFFFFF"/>
                      </a:solidFill>
                    </a:lnT>
                    <a:lnB w="38160">
                      <a:solidFill>
                        <a:srgbClr val="FFFFFF"/>
                      </a:solidFill>
                    </a:lnB>
                    <a:solidFill>
                      <a:srgbClr val="4BACC6"/>
                    </a:solidFill>
                  </a:tcPr>
                </a:tc>
                <a:tc>
                  <a:txBody>
                    <a:bodyPr/>
                    <a:lstStyle/>
                    <a:p>
                      <a:pPr>
                        <a:lnSpc>
                          <a:spcPct val="100000"/>
                        </a:lnSpc>
                      </a:pPr>
                      <a:r>
                        <a:rPr lang="hu-HU" sz="1800" b="1" strike="noStrike" spc="-1">
                          <a:solidFill>
                            <a:srgbClr val="FFFFFF"/>
                          </a:solidFill>
                          <a:latin typeface="Calibri"/>
                        </a:rPr>
                        <a:t> Planning welded joints</a:t>
                      </a:r>
                      <a:endParaRPr lang="hu-HU"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BACC6"/>
                    </a:solidFill>
                  </a:tcPr>
                </a:tc>
                <a:extLst>
                  <a:ext uri="{0D108BD9-81ED-4DB2-BD59-A6C34878D82A}">
                    <a16:rowId xmlns="" xmlns:a16="http://schemas.microsoft.com/office/drawing/2014/main" val="10000"/>
                  </a:ext>
                </a:extLst>
              </a:tr>
              <a:tr h="370800">
                <a:tc>
                  <a:txBody>
                    <a:bodyPr/>
                    <a:lstStyle/>
                    <a:p>
                      <a:pPr algn="ctr">
                        <a:lnSpc>
                          <a:spcPct val="100000"/>
                        </a:lnSpc>
                      </a:pPr>
                      <a:r>
                        <a:rPr lang="hu-HU" sz="3200" b="0" strike="noStrike" spc="-1">
                          <a:solidFill>
                            <a:srgbClr val="0070C0"/>
                          </a:solidFill>
                          <a:latin typeface="Calibri"/>
                        </a:rPr>
                        <a:t>Step One</a:t>
                      </a:r>
                      <a:endParaRPr lang="hu-HU" sz="3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E2EA"/>
                    </a:solidFill>
                  </a:tcPr>
                </a:tc>
                <a:tc>
                  <a:txBody>
                    <a:bodyPr/>
                    <a:lstStyle/>
                    <a:p>
                      <a:pPr algn="just">
                        <a:lnSpc>
                          <a:spcPct val="100000"/>
                        </a:lnSpc>
                      </a:pPr>
                      <a:r>
                        <a:rPr lang="hu-HU" sz="1100" b="0" strike="noStrike" spc="-1">
                          <a:solidFill>
                            <a:srgbClr val="000000"/>
                          </a:solidFill>
                          <a:latin typeface="Calibri"/>
                        </a:rPr>
                        <a:t>Please pair the explanations with the photos on the next page</a:t>
                      </a:r>
                      <a:endParaRPr lang="hu-HU" sz="11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E2EA"/>
                    </a:solidFill>
                  </a:tcPr>
                </a:tc>
                <a:extLst>
                  <a:ext uri="{0D108BD9-81ED-4DB2-BD59-A6C34878D82A}">
                    <a16:rowId xmlns="" xmlns:a16="http://schemas.microsoft.com/office/drawing/2014/main" val="10001"/>
                  </a:ext>
                </a:extLst>
              </a:tr>
              <a:tr h="370800">
                <a:tc>
                  <a:txBody>
                    <a:bodyPr/>
                    <a:lstStyle/>
                    <a:p>
                      <a:pPr algn="ctr">
                        <a:lnSpc>
                          <a:spcPct val="100000"/>
                        </a:lnSpc>
                      </a:pPr>
                      <a:r>
                        <a:rPr lang="hu-HU" sz="3200" b="0" strike="noStrike" spc="-1">
                          <a:solidFill>
                            <a:srgbClr val="0070C0"/>
                          </a:solidFill>
                          <a:latin typeface="Calibri"/>
                        </a:rPr>
                        <a:t>Step Two</a:t>
                      </a:r>
                      <a:endParaRPr lang="hu-HU" sz="3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tc>
                  <a:txBody>
                    <a:bodyPr/>
                    <a:lstStyle/>
                    <a:p>
                      <a:pPr algn="just">
                        <a:lnSpc>
                          <a:spcPct val="100000"/>
                        </a:lnSpc>
                      </a:pPr>
                      <a:r>
                        <a:rPr lang="hu-HU" sz="1100" b="0" strike="noStrike" spc="-1">
                          <a:solidFill>
                            <a:srgbClr val="000000"/>
                          </a:solidFill>
                          <a:latin typeface="Calibri"/>
                        </a:rPr>
                        <a:t>2. The Trainer introduces the common forms of welded joints used in industrial practice. The learners need to identify the methods used to prepare each joint on the photos.</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457200" y="274680"/>
            <a:ext cx="8228160" cy="114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hu-HU" sz="4400" b="0" strike="noStrike" spc="-1">
                <a:solidFill>
                  <a:srgbClr val="000000"/>
                </a:solidFill>
                <a:latin typeface="Calibri"/>
                <a:ea typeface="DejaVu Sans"/>
              </a:rPr>
              <a:t>Pair the pictures with their names</a:t>
            </a:r>
            <a:endParaRPr lang="hu-HU" sz="4400" b="0" strike="noStrike" spc="-1">
              <a:latin typeface="Arial"/>
            </a:endParaRPr>
          </a:p>
        </p:txBody>
      </p:sp>
      <p:pic>
        <p:nvPicPr>
          <p:cNvPr id="156" name="Tartalom helye 7"/>
          <p:cNvPicPr/>
          <p:nvPr/>
        </p:nvPicPr>
        <p:blipFill>
          <a:blip r:embed="rId2"/>
          <a:srcRect l="12378" t="31815" r="19518" b="26810"/>
          <a:stretch/>
        </p:blipFill>
        <p:spPr>
          <a:xfrm>
            <a:off x="188640" y="1706760"/>
            <a:ext cx="2518560" cy="991440"/>
          </a:xfrm>
          <a:prstGeom prst="rect">
            <a:avLst/>
          </a:prstGeom>
          <a:ln w="0">
            <a:noFill/>
          </a:ln>
        </p:spPr>
      </p:pic>
      <p:pic>
        <p:nvPicPr>
          <p:cNvPr id="157" name="Kép 8"/>
          <p:cNvPicPr/>
          <p:nvPr/>
        </p:nvPicPr>
        <p:blipFill>
          <a:blip r:embed="rId3"/>
          <a:srcRect l="7475" t="21725" r="11414" b="29087"/>
          <a:stretch/>
        </p:blipFill>
        <p:spPr>
          <a:xfrm>
            <a:off x="188640" y="2980440"/>
            <a:ext cx="2527920" cy="980640"/>
          </a:xfrm>
          <a:prstGeom prst="rect">
            <a:avLst/>
          </a:prstGeom>
          <a:ln w="0">
            <a:noFill/>
          </a:ln>
        </p:spPr>
      </p:pic>
      <p:pic>
        <p:nvPicPr>
          <p:cNvPr id="3" name="Kép 2"/>
          <p:cNvPicPr>
            <a:picLocks noChangeAspect="1"/>
          </p:cNvPicPr>
          <p:nvPr/>
        </p:nvPicPr>
        <p:blipFill rotWithShape="1">
          <a:blip r:embed="rId4" cstate="print">
            <a:extLst>
              <a:ext uri="{28A0092B-C50C-407E-A947-70E740481C1C}">
                <a14:useLocalDpi xmlns:a14="http://schemas.microsoft.com/office/drawing/2010/main" val="0"/>
              </a:ext>
            </a:extLst>
          </a:blip>
          <a:srcRect r="12522"/>
          <a:stretch/>
        </p:blipFill>
        <p:spPr>
          <a:xfrm>
            <a:off x="188640" y="4155840"/>
            <a:ext cx="2935585" cy="2163690"/>
          </a:xfrm>
          <a:prstGeom prst="rect">
            <a:avLst/>
          </a:prstGeom>
        </p:spPr>
      </p:pic>
      <p:sp>
        <p:nvSpPr>
          <p:cNvPr id="159" name="CustomShape 2"/>
          <p:cNvSpPr/>
          <p:nvPr/>
        </p:nvSpPr>
        <p:spPr>
          <a:xfrm>
            <a:off x="3240" y="1218960"/>
            <a:ext cx="576720" cy="912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hu-HU" sz="5400" b="0" strike="noStrike" spc="-1">
                <a:solidFill>
                  <a:srgbClr val="000000"/>
                </a:solidFill>
                <a:latin typeface="Calibri"/>
                <a:ea typeface="DejaVu Sans"/>
              </a:rPr>
              <a:t>A</a:t>
            </a:r>
            <a:endParaRPr lang="hu-HU" sz="5400" b="0" strike="noStrike" spc="-1">
              <a:latin typeface="Arial"/>
            </a:endParaRPr>
          </a:p>
        </p:txBody>
      </p:sp>
      <p:sp>
        <p:nvSpPr>
          <p:cNvPr id="160" name="CustomShape 3"/>
          <p:cNvSpPr/>
          <p:nvPr/>
        </p:nvSpPr>
        <p:spPr>
          <a:xfrm>
            <a:off x="1440" y="2410560"/>
            <a:ext cx="488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u-HU" sz="5400" b="0" strike="noStrike" spc="-1">
                <a:solidFill>
                  <a:srgbClr val="000000"/>
                </a:solidFill>
                <a:latin typeface="Calibri"/>
                <a:ea typeface="DejaVu Sans"/>
              </a:rPr>
              <a:t>B</a:t>
            </a:r>
            <a:endParaRPr lang="hu-HU" sz="5400" b="0" strike="noStrike" spc="-1">
              <a:latin typeface="Arial"/>
            </a:endParaRPr>
          </a:p>
        </p:txBody>
      </p:sp>
      <p:sp>
        <p:nvSpPr>
          <p:cNvPr id="162" name="CustomShape 4"/>
          <p:cNvSpPr/>
          <p:nvPr/>
        </p:nvSpPr>
        <p:spPr>
          <a:xfrm>
            <a:off x="-41760" y="3623040"/>
            <a:ext cx="488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u-HU" sz="5400" b="0" strike="noStrike" spc="-1">
                <a:solidFill>
                  <a:srgbClr val="000000"/>
                </a:solidFill>
                <a:latin typeface="Calibri"/>
                <a:ea typeface="DejaVu Sans"/>
              </a:rPr>
              <a:t>C</a:t>
            </a:r>
            <a:endParaRPr lang="hu-HU" sz="5400" b="0" strike="noStrike" spc="-1">
              <a:latin typeface="Arial"/>
            </a:endParaRPr>
          </a:p>
        </p:txBody>
      </p:sp>
      <p:pic>
        <p:nvPicPr>
          <p:cNvPr id="2" name="Kép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8824" y="1708200"/>
            <a:ext cx="3264912" cy="2111400"/>
          </a:xfrm>
          <a:prstGeom prst="rect">
            <a:avLst/>
          </a:prstGeom>
        </p:spPr>
      </p:pic>
      <p:sp>
        <p:nvSpPr>
          <p:cNvPr id="163" name="CustomShape 5"/>
          <p:cNvSpPr/>
          <p:nvPr/>
        </p:nvSpPr>
        <p:spPr>
          <a:xfrm>
            <a:off x="2784240" y="1209960"/>
            <a:ext cx="488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u-HU" sz="5400" b="0" strike="noStrike" spc="-1">
                <a:solidFill>
                  <a:srgbClr val="000000"/>
                </a:solidFill>
                <a:latin typeface="Calibri"/>
                <a:ea typeface="DejaVu Sans"/>
              </a:rPr>
              <a:t>D</a:t>
            </a:r>
            <a:endParaRPr lang="hu-HU" sz="5400" b="0" strike="noStrike" spc="-1">
              <a:latin typeface="Arial"/>
            </a:endParaRPr>
          </a:p>
        </p:txBody>
      </p:sp>
      <p:grpSp>
        <p:nvGrpSpPr>
          <p:cNvPr id="164" name="Group 6"/>
          <p:cNvGrpSpPr/>
          <p:nvPr/>
        </p:nvGrpSpPr>
        <p:grpSpPr>
          <a:xfrm>
            <a:off x="5982840" y="3213000"/>
            <a:ext cx="2869920" cy="3049920"/>
            <a:chOff x="5982840" y="3213000"/>
            <a:chExt cx="2869920" cy="3049920"/>
          </a:xfrm>
        </p:grpSpPr>
        <p:sp>
          <p:nvSpPr>
            <p:cNvPr id="165" name="CustomShape 7"/>
            <p:cNvSpPr/>
            <p:nvPr/>
          </p:nvSpPr>
          <p:spPr>
            <a:xfrm>
              <a:off x="5982840" y="3819600"/>
              <a:ext cx="2869560" cy="336240"/>
            </a:xfrm>
            <a:prstGeom prst="rect">
              <a:avLst/>
            </a:prstGeom>
            <a:solidFill>
              <a:srgbClr val="4F81BD"/>
            </a:solidFill>
            <a:ln w="25560">
              <a:solidFill>
                <a:srgbClr val="4F81BD"/>
              </a:solidFill>
              <a:round/>
            </a:ln>
          </p:spPr>
          <p:style>
            <a:lnRef idx="0">
              <a:scrgbClr r="0" g="0" b="0"/>
            </a:lnRef>
            <a:fillRef idx="0">
              <a:scrgbClr r="0" g="0" b="0"/>
            </a:fillRef>
            <a:effectRef idx="0">
              <a:scrgbClr r="0" g="0" b="0"/>
            </a:effectRef>
            <a:fontRef idx="minor"/>
          </p:style>
        </p:sp>
        <p:sp>
          <p:nvSpPr>
            <p:cNvPr id="166" name="CustomShape 8"/>
            <p:cNvSpPr/>
            <p:nvPr/>
          </p:nvSpPr>
          <p:spPr>
            <a:xfrm flipH="1" flipV="1">
              <a:off x="6037560" y="4027680"/>
              <a:ext cx="95760" cy="4428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sp>
        <p:sp>
          <p:nvSpPr>
            <p:cNvPr id="167" name="CustomShape 9"/>
            <p:cNvSpPr/>
            <p:nvPr/>
          </p:nvSpPr>
          <p:spPr>
            <a:xfrm>
              <a:off x="5982840" y="3213000"/>
              <a:ext cx="2869560" cy="605160"/>
            </a:xfrm>
            <a:custGeom>
              <a:avLst/>
              <a:gdLst/>
              <a:ahLst/>
              <a:cxnLst/>
              <a:rect l="l" t="t" r="r" b="b"/>
              <a:pathLst>
                <a:path w="2870963" h="606759">
                  <a:moveTo>
                    <a:pt x="0" y="0"/>
                  </a:moveTo>
                  <a:lnTo>
                    <a:pt x="2870963" y="0"/>
                  </a:lnTo>
                  <a:lnTo>
                    <a:pt x="2870963" y="606759"/>
                  </a:lnTo>
                  <a:lnTo>
                    <a:pt x="0" y="606759"/>
                  </a:lnTo>
                  <a:lnTo>
                    <a:pt x="0" y="0"/>
                  </a:lnTo>
                  <a:close/>
                </a:path>
              </a:pathLst>
            </a:custGeom>
            <a:noFill/>
            <a:ln w="0">
              <a:noFill/>
            </a:ln>
          </p:spPr>
          <p:style>
            <a:lnRef idx="0">
              <a:scrgbClr r="0" g="0" b="0"/>
            </a:lnRef>
            <a:fillRef idx="0">
              <a:scrgbClr r="0" g="0" b="0"/>
            </a:fillRef>
            <a:effectRef idx="0">
              <a:scrgbClr r="0" g="0" b="0"/>
            </a:effectRef>
            <a:fontRef idx="minor"/>
          </p:style>
        </p:sp>
        <p:sp>
          <p:nvSpPr>
            <p:cNvPr id="168" name="CustomShape 10"/>
            <p:cNvSpPr/>
            <p:nvPr/>
          </p:nvSpPr>
          <p:spPr>
            <a:xfrm>
              <a:off x="5982840" y="4438080"/>
              <a:ext cx="209520" cy="20952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sp>
        <p:sp>
          <p:nvSpPr>
            <p:cNvPr id="169" name="CustomShape 11"/>
            <p:cNvSpPr/>
            <p:nvPr/>
          </p:nvSpPr>
          <p:spPr>
            <a:xfrm>
              <a:off x="6184080" y="4297680"/>
              <a:ext cx="2668680" cy="490320"/>
            </a:xfrm>
            <a:custGeom>
              <a:avLst/>
              <a:gdLst/>
              <a:ahLst/>
              <a:cxnLst/>
              <a:rect l="l" t="t" r="r" b="b"/>
              <a:pathLst>
                <a:path w="2669995" h="491622">
                  <a:moveTo>
                    <a:pt x="0" y="0"/>
                  </a:moveTo>
                  <a:lnTo>
                    <a:pt x="2669995" y="0"/>
                  </a:lnTo>
                  <a:lnTo>
                    <a:pt x="2669995" y="491622"/>
                  </a:lnTo>
                  <a:lnTo>
                    <a:pt x="0" y="491622"/>
                  </a:lnTo>
                  <a:lnTo>
                    <a:pt x="0" y="0"/>
                  </a:lnTo>
                  <a:close/>
                </a:path>
              </a:pathLst>
            </a:custGeom>
            <a:noFill/>
            <a:ln w="0">
              <a:noFill/>
            </a:ln>
          </p:spPr>
          <p:style>
            <a:lnRef idx="0">
              <a:scrgbClr r="0" g="0" b="0"/>
            </a:lnRef>
            <a:fillRef idx="0">
              <a:scrgbClr r="0" g="0" b="0"/>
            </a:fillRef>
            <a:effectRef idx="0">
              <a:scrgbClr r="0" g="0" b="0"/>
            </a:effectRef>
            <a:fontRef idx="minor"/>
          </p:style>
          <p:txBody>
            <a:bodyPr lIns="120960" tIns="120960" rIns="120960" bIns="120960" anchor="ctr">
              <a:noAutofit/>
            </a:bodyPr>
            <a:lstStyle/>
            <a:p>
              <a:pPr>
                <a:lnSpc>
                  <a:spcPct val="90000"/>
                </a:lnSpc>
                <a:spcAft>
                  <a:spcPts val="595"/>
                </a:spcAft>
              </a:pPr>
              <a:r>
                <a:rPr lang="hu-HU" sz="1700" b="0" strike="noStrike" spc="-1">
                  <a:solidFill>
                    <a:srgbClr val="000000"/>
                  </a:solidFill>
                  <a:latin typeface="Calibri"/>
                  <a:ea typeface="DejaVu Sans"/>
                </a:rPr>
                <a:t>Corner Joint</a:t>
              </a:r>
              <a:endParaRPr lang="hu-HU" sz="1700" b="0" strike="noStrike" spc="-1">
                <a:latin typeface="Arial"/>
              </a:endParaRPr>
            </a:p>
          </p:txBody>
        </p:sp>
        <p:sp>
          <p:nvSpPr>
            <p:cNvPr id="170" name="CustomShape 12"/>
            <p:cNvSpPr/>
            <p:nvPr/>
          </p:nvSpPr>
          <p:spPr>
            <a:xfrm>
              <a:off x="5982840" y="4929840"/>
              <a:ext cx="209520" cy="20952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sp>
        <p:sp>
          <p:nvSpPr>
            <p:cNvPr id="171" name="CustomShape 13"/>
            <p:cNvSpPr/>
            <p:nvPr/>
          </p:nvSpPr>
          <p:spPr>
            <a:xfrm>
              <a:off x="6184080" y="4789440"/>
              <a:ext cx="2668680" cy="490320"/>
            </a:xfrm>
            <a:custGeom>
              <a:avLst/>
              <a:gdLst/>
              <a:ahLst/>
              <a:cxnLst/>
              <a:rect l="l" t="t" r="r" b="b"/>
              <a:pathLst>
                <a:path w="2669995" h="491622">
                  <a:moveTo>
                    <a:pt x="0" y="0"/>
                  </a:moveTo>
                  <a:lnTo>
                    <a:pt x="2669995" y="0"/>
                  </a:lnTo>
                  <a:lnTo>
                    <a:pt x="2669995" y="491622"/>
                  </a:lnTo>
                  <a:lnTo>
                    <a:pt x="0" y="491622"/>
                  </a:lnTo>
                  <a:lnTo>
                    <a:pt x="0" y="0"/>
                  </a:lnTo>
                  <a:close/>
                </a:path>
              </a:pathLst>
            </a:custGeom>
            <a:noFill/>
            <a:ln w="0">
              <a:noFill/>
            </a:ln>
          </p:spPr>
          <p:style>
            <a:lnRef idx="0">
              <a:scrgbClr r="0" g="0" b="0"/>
            </a:lnRef>
            <a:fillRef idx="0">
              <a:scrgbClr r="0" g="0" b="0"/>
            </a:fillRef>
            <a:effectRef idx="0">
              <a:scrgbClr r="0" g="0" b="0"/>
            </a:effectRef>
            <a:fontRef idx="minor"/>
          </p:style>
          <p:txBody>
            <a:bodyPr lIns="120960" tIns="120960" rIns="120960" bIns="120960" anchor="ctr">
              <a:noAutofit/>
            </a:bodyPr>
            <a:lstStyle/>
            <a:p>
              <a:pPr>
                <a:lnSpc>
                  <a:spcPct val="90000"/>
                </a:lnSpc>
                <a:spcAft>
                  <a:spcPts val="595"/>
                </a:spcAft>
              </a:pPr>
              <a:r>
                <a:rPr lang="hu-HU" sz="1700" b="0" strike="noStrike" spc="-1">
                  <a:solidFill>
                    <a:srgbClr val="000000"/>
                  </a:solidFill>
                  <a:latin typeface="Calibri"/>
                  <a:ea typeface="DejaVu Sans"/>
                </a:rPr>
                <a:t>Angle Joint</a:t>
              </a:r>
              <a:endParaRPr lang="hu-HU" sz="1700" b="0" strike="noStrike" spc="-1">
                <a:latin typeface="Arial"/>
              </a:endParaRPr>
            </a:p>
          </p:txBody>
        </p:sp>
        <p:sp>
          <p:nvSpPr>
            <p:cNvPr id="172" name="CustomShape 14"/>
            <p:cNvSpPr/>
            <p:nvPr/>
          </p:nvSpPr>
          <p:spPr>
            <a:xfrm>
              <a:off x="5982840" y="5421600"/>
              <a:ext cx="209520" cy="20952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sp>
        <p:sp>
          <p:nvSpPr>
            <p:cNvPr id="173" name="CustomShape 15"/>
            <p:cNvSpPr/>
            <p:nvPr/>
          </p:nvSpPr>
          <p:spPr>
            <a:xfrm>
              <a:off x="6184080" y="5281200"/>
              <a:ext cx="2668680" cy="490320"/>
            </a:xfrm>
            <a:custGeom>
              <a:avLst/>
              <a:gdLst/>
              <a:ahLst/>
              <a:cxnLst/>
              <a:rect l="l" t="t" r="r" b="b"/>
              <a:pathLst>
                <a:path w="2669995" h="491622">
                  <a:moveTo>
                    <a:pt x="0" y="0"/>
                  </a:moveTo>
                  <a:lnTo>
                    <a:pt x="2669995" y="0"/>
                  </a:lnTo>
                  <a:lnTo>
                    <a:pt x="2669995" y="491622"/>
                  </a:lnTo>
                  <a:lnTo>
                    <a:pt x="0" y="491622"/>
                  </a:lnTo>
                  <a:lnTo>
                    <a:pt x="0" y="0"/>
                  </a:lnTo>
                  <a:close/>
                </a:path>
              </a:pathLst>
            </a:custGeom>
            <a:noFill/>
            <a:ln w="0">
              <a:noFill/>
            </a:ln>
          </p:spPr>
          <p:style>
            <a:lnRef idx="0">
              <a:scrgbClr r="0" g="0" b="0"/>
            </a:lnRef>
            <a:fillRef idx="0">
              <a:scrgbClr r="0" g="0" b="0"/>
            </a:fillRef>
            <a:effectRef idx="0">
              <a:scrgbClr r="0" g="0" b="0"/>
            </a:effectRef>
            <a:fontRef idx="minor"/>
          </p:style>
          <p:txBody>
            <a:bodyPr lIns="120960" tIns="120960" rIns="120960" bIns="120960" anchor="ctr">
              <a:noAutofit/>
            </a:bodyPr>
            <a:lstStyle/>
            <a:p>
              <a:pPr>
                <a:lnSpc>
                  <a:spcPct val="90000"/>
                </a:lnSpc>
                <a:spcAft>
                  <a:spcPts val="595"/>
                </a:spcAft>
              </a:pPr>
              <a:r>
                <a:rPr lang="hu-HU" sz="1700" b="0" strike="noStrike" spc="-1">
                  <a:solidFill>
                    <a:srgbClr val="000000"/>
                  </a:solidFill>
                  <a:latin typeface="Calibri"/>
                  <a:ea typeface="DejaVu Sans"/>
                </a:rPr>
                <a:t>Butt joint</a:t>
              </a:r>
              <a:endParaRPr lang="hu-HU" sz="1700" b="0" strike="noStrike" spc="-1">
                <a:latin typeface="Arial"/>
              </a:endParaRPr>
            </a:p>
          </p:txBody>
        </p:sp>
        <p:sp>
          <p:nvSpPr>
            <p:cNvPr id="174" name="CustomShape 16"/>
            <p:cNvSpPr/>
            <p:nvPr/>
          </p:nvSpPr>
          <p:spPr>
            <a:xfrm>
              <a:off x="5982840" y="5913000"/>
              <a:ext cx="209520" cy="20952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sp>
        <p:sp>
          <p:nvSpPr>
            <p:cNvPr id="175" name="CustomShape 17"/>
            <p:cNvSpPr/>
            <p:nvPr/>
          </p:nvSpPr>
          <p:spPr>
            <a:xfrm>
              <a:off x="6184080" y="5772600"/>
              <a:ext cx="2668680" cy="490320"/>
            </a:xfrm>
            <a:custGeom>
              <a:avLst/>
              <a:gdLst/>
              <a:ahLst/>
              <a:cxnLst/>
              <a:rect l="l" t="t" r="r" b="b"/>
              <a:pathLst>
                <a:path w="2669995" h="491622">
                  <a:moveTo>
                    <a:pt x="0" y="0"/>
                  </a:moveTo>
                  <a:lnTo>
                    <a:pt x="2669995" y="0"/>
                  </a:lnTo>
                  <a:lnTo>
                    <a:pt x="2669995" y="491622"/>
                  </a:lnTo>
                  <a:lnTo>
                    <a:pt x="0" y="491622"/>
                  </a:lnTo>
                  <a:lnTo>
                    <a:pt x="0" y="0"/>
                  </a:lnTo>
                  <a:close/>
                </a:path>
              </a:pathLst>
            </a:custGeom>
            <a:noFill/>
            <a:ln w="0">
              <a:noFill/>
            </a:ln>
          </p:spPr>
          <p:style>
            <a:lnRef idx="0">
              <a:scrgbClr r="0" g="0" b="0"/>
            </a:lnRef>
            <a:fillRef idx="0">
              <a:scrgbClr r="0" g="0" b="0"/>
            </a:fillRef>
            <a:effectRef idx="0">
              <a:scrgbClr r="0" g="0" b="0"/>
            </a:effectRef>
            <a:fontRef idx="minor"/>
          </p:style>
          <p:txBody>
            <a:bodyPr lIns="120960" tIns="120960" rIns="120960" bIns="120960" anchor="ctr">
              <a:noAutofit/>
            </a:bodyPr>
            <a:lstStyle/>
            <a:p>
              <a:pPr>
                <a:lnSpc>
                  <a:spcPct val="90000"/>
                </a:lnSpc>
                <a:spcAft>
                  <a:spcPts val="595"/>
                </a:spcAft>
              </a:pPr>
              <a:r>
                <a:rPr lang="hu-HU" sz="1700" b="0" strike="noStrike" spc="-1">
                  <a:solidFill>
                    <a:srgbClr val="000000"/>
                  </a:solidFill>
                  <a:latin typeface="Calibri"/>
                  <a:ea typeface="DejaVu Sans"/>
                </a:rPr>
                <a:t>Paralell Joint</a:t>
              </a:r>
              <a:endParaRPr lang="hu-HU" sz="1700" b="0" strike="noStrike" spc="-1">
                <a:latin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457200" y="274680"/>
            <a:ext cx="8228160" cy="114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hu-HU" sz="4400" b="0" strike="noStrike" spc="-1" dirty="0" err="1">
                <a:solidFill>
                  <a:srgbClr val="000000"/>
                </a:solidFill>
                <a:latin typeface="Calibri"/>
                <a:ea typeface="DejaVu Sans"/>
              </a:rPr>
              <a:t>Solutions</a:t>
            </a:r>
            <a:endParaRPr lang="hu-HU" sz="4400" b="0" strike="noStrike" spc="-1" dirty="0">
              <a:latin typeface="Arial"/>
            </a:endParaRPr>
          </a:p>
        </p:txBody>
      </p:sp>
      <p:pic>
        <p:nvPicPr>
          <p:cNvPr id="156" name="Tartalom helye 7"/>
          <p:cNvPicPr/>
          <p:nvPr/>
        </p:nvPicPr>
        <p:blipFill>
          <a:blip r:embed="rId2"/>
          <a:srcRect l="12378" t="31815" r="19518" b="26810"/>
          <a:stretch/>
        </p:blipFill>
        <p:spPr>
          <a:xfrm>
            <a:off x="188640" y="1706760"/>
            <a:ext cx="2518560" cy="991440"/>
          </a:xfrm>
          <a:prstGeom prst="rect">
            <a:avLst/>
          </a:prstGeom>
          <a:ln w="0">
            <a:noFill/>
          </a:ln>
        </p:spPr>
      </p:pic>
      <p:pic>
        <p:nvPicPr>
          <p:cNvPr id="157" name="Kép 8"/>
          <p:cNvPicPr/>
          <p:nvPr/>
        </p:nvPicPr>
        <p:blipFill>
          <a:blip r:embed="rId3"/>
          <a:srcRect l="7475" t="21725" r="11414" b="29087"/>
          <a:stretch/>
        </p:blipFill>
        <p:spPr>
          <a:xfrm>
            <a:off x="188640" y="2980440"/>
            <a:ext cx="2527920" cy="980640"/>
          </a:xfrm>
          <a:prstGeom prst="rect">
            <a:avLst/>
          </a:prstGeom>
          <a:ln w="0">
            <a:noFill/>
          </a:ln>
        </p:spPr>
      </p:pic>
      <p:sp>
        <p:nvSpPr>
          <p:cNvPr id="159" name="CustomShape 2"/>
          <p:cNvSpPr/>
          <p:nvPr/>
        </p:nvSpPr>
        <p:spPr>
          <a:xfrm>
            <a:off x="3240" y="1218960"/>
            <a:ext cx="576720" cy="912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hu-HU" sz="5400" b="0" strike="noStrike" spc="-1">
                <a:solidFill>
                  <a:srgbClr val="000000"/>
                </a:solidFill>
                <a:latin typeface="Calibri"/>
                <a:ea typeface="DejaVu Sans"/>
              </a:rPr>
              <a:t>A</a:t>
            </a:r>
            <a:endParaRPr lang="hu-HU" sz="5400" b="0" strike="noStrike" spc="-1">
              <a:latin typeface="Arial"/>
            </a:endParaRPr>
          </a:p>
        </p:txBody>
      </p:sp>
      <p:sp>
        <p:nvSpPr>
          <p:cNvPr id="160" name="CustomShape 3"/>
          <p:cNvSpPr/>
          <p:nvPr/>
        </p:nvSpPr>
        <p:spPr>
          <a:xfrm>
            <a:off x="1440" y="2410560"/>
            <a:ext cx="488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u-HU" sz="5400" b="0" strike="noStrike" spc="-1">
                <a:solidFill>
                  <a:srgbClr val="000000"/>
                </a:solidFill>
                <a:latin typeface="Calibri"/>
                <a:ea typeface="DejaVu Sans"/>
              </a:rPr>
              <a:t>B</a:t>
            </a:r>
            <a:endParaRPr lang="hu-HU" sz="5400" b="0" strike="noStrike" spc="-1">
              <a:latin typeface="Aria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880" y="4165038"/>
            <a:ext cx="2493629" cy="214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8680" y="1642745"/>
            <a:ext cx="3212185" cy="195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CustomShape 4"/>
          <p:cNvSpPr/>
          <p:nvPr/>
        </p:nvSpPr>
        <p:spPr>
          <a:xfrm>
            <a:off x="-41760" y="3623040"/>
            <a:ext cx="488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u-HU" sz="5400" b="0" strike="noStrike" spc="-1">
                <a:solidFill>
                  <a:srgbClr val="000000"/>
                </a:solidFill>
                <a:latin typeface="Calibri"/>
                <a:ea typeface="DejaVu Sans"/>
              </a:rPr>
              <a:t>C</a:t>
            </a:r>
            <a:endParaRPr lang="hu-HU" sz="5400" b="0" strike="noStrike" spc="-1">
              <a:latin typeface="Arial"/>
            </a:endParaRPr>
          </a:p>
        </p:txBody>
      </p:sp>
      <p:sp>
        <p:nvSpPr>
          <p:cNvPr id="163" name="CustomShape 5"/>
          <p:cNvSpPr/>
          <p:nvPr/>
        </p:nvSpPr>
        <p:spPr>
          <a:xfrm>
            <a:off x="2784240" y="1209960"/>
            <a:ext cx="488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u-HU" sz="5400" b="0" strike="noStrike" spc="-1" dirty="0">
                <a:solidFill>
                  <a:srgbClr val="000000"/>
                </a:solidFill>
                <a:latin typeface="Calibri"/>
                <a:ea typeface="DejaVu Sans"/>
              </a:rPr>
              <a:t>D</a:t>
            </a:r>
            <a:endParaRPr lang="hu-HU" sz="5400" b="0" strike="noStrike" spc="-1" dirty="0">
              <a:latin typeface="Arial"/>
            </a:endParaRPr>
          </a:p>
        </p:txBody>
      </p:sp>
      <p:grpSp>
        <p:nvGrpSpPr>
          <p:cNvPr id="164" name="Group 6"/>
          <p:cNvGrpSpPr/>
          <p:nvPr/>
        </p:nvGrpSpPr>
        <p:grpSpPr>
          <a:xfrm>
            <a:off x="5982840" y="3213000"/>
            <a:ext cx="2869920" cy="3049920"/>
            <a:chOff x="5982840" y="3213000"/>
            <a:chExt cx="2869920" cy="3049920"/>
          </a:xfrm>
        </p:grpSpPr>
        <p:sp>
          <p:nvSpPr>
            <p:cNvPr id="165" name="CustomShape 7"/>
            <p:cNvSpPr/>
            <p:nvPr/>
          </p:nvSpPr>
          <p:spPr>
            <a:xfrm>
              <a:off x="5982840" y="3819600"/>
              <a:ext cx="2869560" cy="336240"/>
            </a:xfrm>
            <a:prstGeom prst="rect">
              <a:avLst/>
            </a:prstGeom>
            <a:solidFill>
              <a:srgbClr val="4F81BD"/>
            </a:solidFill>
            <a:ln w="25560">
              <a:solidFill>
                <a:srgbClr val="4F81BD"/>
              </a:solidFill>
              <a:round/>
            </a:ln>
          </p:spPr>
          <p:style>
            <a:lnRef idx="0">
              <a:scrgbClr r="0" g="0" b="0"/>
            </a:lnRef>
            <a:fillRef idx="0">
              <a:scrgbClr r="0" g="0" b="0"/>
            </a:fillRef>
            <a:effectRef idx="0">
              <a:scrgbClr r="0" g="0" b="0"/>
            </a:effectRef>
            <a:fontRef idx="minor"/>
          </p:style>
        </p:sp>
        <p:sp>
          <p:nvSpPr>
            <p:cNvPr id="166" name="CustomShape 8"/>
            <p:cNvSpPr/>
            <p:nvPr/>
          </p:nvSpPr>
          <p:spPr>
            <a:xfrm flipH="1" flipV="1">
              <a:off x="6037560" y="4027680"/>
              <a:ext cx="95760" cy="4428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sp>
        <p:sp>
          <p:nvSpPr>
            <p:cNvPr id="167" name="CustomShape 9"/>
            <p:cNvSpPr/>
            <p:nvPr/>
          </p:nvSpPr>
          <p:spPr>
            <a:xfrm>
              <a:off x="5982840" y="3213000"/>
              <a:ext cx="2869560" cy="605160"/>
            </a:xfrm>
            <a:custGeom>
              <a:avLst/>
              <a:gdLst/>
              <a:ahLst/>
              <a:cxnLst/>
              <a:rect l="l" t="t" r="r" b="b"/>
              <a:pathLst>
                <a:path w="2870963" h="606759">
                  <a:moveTo>
                    <a:pt x="0" y="0"/>
                  </a:moveTo>
                  <a:lnTo>
                    <a:pt x="2870963" y="0"/>
                  </a:lnTo>
                  <a:lnTo>
                    <a:pt x="2870963" y="606759"/>
                  </a:lnTo>
                  <a:lnTo>
                    <a:pt x="0" y="606759"/>
                  </a:lnTo>
                  <a:lnTo>
                    <a:pt x="0" y="0"/>
                  </a:lnTo>
                  <a:close/>
                </a:path>
              </a:pathLst>
            </a:custGeom>
            <a:noFill/>
            <a:ln w="0">
              <a:noFill/>
            </a:ln>
          </p:spPr>
          <p:style>
            <a:lnRef idx="0">
              <a:scrgbClr r="0" g="0" b="0"/>
            </a:lnRef>
            <a:fillRef idx="0">
              <a:scrgbClr r="0" g="0" b="0"/>
            </a:fillRef>
            <a:effectRef idx="0">
              <a:scrgbClr r="0" g="0" b="0"/>
            </a:effectRef>
            <a:fontRef idx="minor"/>
          </p:style>
        </p:sp>
        <p:sp>
          <p:nvSpPr>
            <p:cNvPr id="168" name="CustomShape 10"/>
            <p:cNvSpPr/>
            <p:nvPr/>
          </p:nvSpPr>
          <p:spPr>
            <a:xfrm>
              <a:off x="5982840" y="4438080"/>
              <a:ext cx="209520" cy="20952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sp>
        <p:sp>
          <p:nvSpPr>
            <p:cNvPr id="169" name="CustomShape 11"/>
            <p:cNvSpPr/>
            <p:nvPr/>
          </p:nvSpPr>
          <p:spPr>
            <a:xfrm>
              <a:off x="6184080" y="4297680"/>
              <a:ext cx="2668680" cy="490320"/>
            </a:xfrm>
            <a:custGeom>
              <a:avLst/>
              <a:gdLst/>
              <a:ahLst/>
              <a:cxnLst/>
              <a:rect l="l" t="t" r="r" b="b"/>
              <a:pathLst>
                <a:path w="2669995" h="491622">
                  <a:moveTo>
                    <a:pt x="0" y="0"/>
                  </a:moveTo>
                  <a:lnTo>
                    <a:pt x="2669995" y="0"/>
                  </a:lnTo>
                  <a:lnTo>
                    <a:pt x="2669995" y="491622"/>
                  </a:lnTo>
                  <a:lnTo>
                    <a:pt x="0" y="491622"/>
                  </a:lnTo>
                  <a:lnTo>
                    <a:pt x="0" y="0"/>
                  </a:lnTo>
                  <a:close/>
                </a:path>
              </a:pathLst>
            </a:custGeom>
            <a:noFill/>
            <a:ln w="0">
              <a:noFill/>
            </a:ln>
          </p:spPr>
          <p:style>
            <a:lnRef idx="0">
              <a:scrgbClr r="0" g="0" b="0"/>
            </a:lnRef>
            <a:fillRef idx="0">
              <a:scrgbClr r="0" g="0" b="0"/>
            </a:fillRef>
            <a:effectRef idx="0">
              <a:scrgbClr r="0" g="0" b="0"/>
            </a:effectRef>
            <a:fontRef idx="minor"/>
          </p:style>
          <p:txBody>
            <a:bodyPr lIns="120960" tIns="120960" rIns="120960" bIns="120960" anchor="ctr">
              <a:noAutofit/>
            </a:bodyPr>
            <a:lstStyle/>
            <a:p>
              <a:pPr>
                <a:lnSpc>
                  <a:spcPct val="90000"/>
                </a:lnSpc>
                <a:spcAft>
                  <a:spcPts val="595"/>
                </a:spcAft>
              </a:pPr>
              <a:r>
                <a:rPr lang="hu-HU" sz="1700" b="0" strike="noStrike" spc="-1" dirty="0" err="1">
                  <a:solidFill>
                    <a:srgbClr val="000000"/>
                  </a:solidFill>
                  <a:latin typeface="Calibri"/>
                  <a:ea typeface="DejaVu Sans"/>
                </a:rPr>
                <a:t>Corner</a:t>
              </a:r>
              <a:r>
                <a:rPr lang="hu-HU" sz="1700" b="0" strike="noStrike" spc="-1" dirty="0">
                  <a:solidFill>
                    <a:srgbClr val="000000"/>
                  </a:solidFill>
                  <a:latin typeface="Calibri"/>
                  <a:ea typeface="DejaVu Sans"/>
                </a:rPr>
                <a:t> </a:t>
              </a:r>
              <a:r>
                <a:rPr lang="hu-HU" sz="1700" b="0" strike="noStrike" spc="-1" dirty="0" err="1">
                  <a:solidFill>
                    <a:srgbClr val="000000"/>
                  </a:solidFill>
                  <a:latin typeface="Calibri"/>
                  <a:ea typeface="DejaVu Sans"/>
                </a:rPr>
                <a:t>Joint</a:t>
              </a:r>
              <a:r>
                <a:rPr lang="hu-HU" sz="1700" b="0" strike="noStrike" spc="-1" dirty="0">
                  <a:solidFill>
                    <a:srgbClr val="000000"/>
                  </a:solidFill>
                  <a:latin typeface="Calibri"/>
                  <a:ea typeface="DejaVu Sans"/>
                </a:rPr>
                <a:t> - D</a:t>
              </a:r>
              <a:endParaRPr lang="hu-HU" sz="1700" b="0" strike="noStrike" spc="-1" dirty="0">
                <a:latin typeface="Arial"/>
              </a:endParaRPr>
            </a:p>
          </p:txBody>
        </p:sp>
        <p:sp>
          <p:nvSpPr>
            <p:cNvPr id="170" name="CustomShape 12"/>
            <p:cNvSpPr/>
            <p:nvPr/>
          </p:nvSpPr>
          <p:spPr>
            <a:xfrm>
              <a:off x="5982840" y="4929840"/>
              <a:ext cx="209520" cy="20952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sp>
        <p:sp>
          <p:nvSpPr>
            <p:cNvPr id="171" name="CustomShape 13"/>
            <p:cNvSpPr/>
            <p:nvPr/>
          </p:nvSpPr>
          <p:spPr>
            <a:xfrm>
              <a:off x="6184080" y="4789440"/>
              <a:ext cx="2668680" cy="490320"/>
            </a:xfrm>
            <a:custGeom>
              <a:avLst/>
              <a:gdLst/>
              <a:ahLst/>
              <a:cxnLst/>
              <a:rect l="l" t="t" r="r" b="b"/>
              <a:pathLst>
                <a:path w="2669995" h="491622">
                  <a:moveTo>
                    <a:pt x="0" y="0"/>
                  </a:moveTo>
                  <a:lnTo>
                    <a:pt x="2669995" y="0"/>
                  </a:lnTo>
                  <a:lnTo>
                    <a:pt x="2669995" y="491622"/>
                  </a:lnTo>
                  <a:lnTo>
                    <a:pt x="0" y="491622"/>
                  </a:lnTo>
                  <a:lnTo>
                    <a:pt x="0" y="0"/>
                  </a:lnTo>
                  <a:close/>
                </a:path>
              </a:pathLst>
            </a:custGeom>
            <a:noFill/>
            <a:ln w="0">
              <a:noFill/>
            </a:ln>
          </p:spPr>
          <p:style>
            <a:lnRef idx="0">
              <a:scrgbClr r="0" g="0" b="0"/>
            </a:lnRef>
            <a:fillRef idx="0">
              <a:scrgbClr r="0" g="0" b="0"/>
            </a:fillRef>
            <a:effectRef idx="0">
              <a:scrgbClr r="0" g="0" b="0"/>
            </a:effectRef>
            <a:fontRef idx="minor"/>
          </p:style>
          <p:txBody>
            <a:bodyPr lIns="120960" tIns="120960" rIns="120960" bIns="120960" anchor="ctr">
              <a:noAutofit/>
            </a:bodyPr>
            <a:lstStyle/>
            <a:p>
              <a:pPr>
                <a:lnSpc>
                  <a:spcPct val="90000"/>
                </a:lnSpc>
                <a:spcAft>
                  <a:spcPts val="595"/>
                </a:spcAft>
              </a:pPr>
              <a:r>
                <a:rPr lang="hu-HU" sz="1700" b="0" strike="noStrike" spc="-1" dirty="0" err="1">
                  <a:solidFill>
                    <a:srgbClr val="000000"/>
                  </a:solidFill>
                  <a:latin typeface="Calibri"/>
                  <a:ea typeface="DejaVu Sans"/>
                </a:rPr>
                <a:t>Angle</a:t>
              </a:r>
              <a:r>
                <a:rPr lang="hu-HU" sz="1700" b="0" strike="noStrike" spc="-1" dirty="0">
                  <a:solidFill>
                    <a:srgbClr val="000000"/>
                  </a:solidFill>
                  <a:latin typeface="Calibri"/>
                  <a:ea typeface="DejaVu Sans"/>
                </a:rPr>
                <a:t> </a:t>
              </a:r>
              <a:r>
                <a:rPr lang="hu-HU" sz="1700" b="0" strike="noStrike" spc="-1" dirty="0" err="1">
                  <a:solidFill>
                    <a:srgbClr val="000000"/>
                  </a:solidFill>
                  <a:latin typeface="Calibri"/>
                  <a:ea typeface="DejaVu Sans"/>
                </a:rPr>
                <a:t>Joint</a:t>
              </a:r>
              <a:r>
                <a:rPr lang="hu-HU" sz="1700" b="0" strike="noStrike" spc="-1" dirty="0">
                  <a:solidFill>
                    <a:srgbClr val="000000"/>
                  </a:solidFill>
                  <a:latin typeface="Calibri"/>
                  <a:ea typeface="DejaVu Sans"/>
                </a:rPr>
                <a:t> - B</a:t>
              </a:r>
              <a:endParaRPr lang="hu-HU" sz="1700" b="0" strike="noStrike" spc="-1" dirty="0">
                <a:latin typeface="Arial"/>
              </a:endParaRPr>
            </a:p>
          </p:txBody>
        </p:sp>
        <p:sp>
          <p:nvSpPr>
            <p:cNvPr id="172" name="CustomShape 14"/>
            <p:cNvSpPr/>
            <p:nvPr/>
          </p:nvSpPr>
          <p:spPr>
            <a:xfrm>
              <a:off x="5982840" y="5421600"/>
              <a:ext cx="209520" cy="20952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sp>
        <p:sp>
          <p:nvSpPr>
            <p:cNvPr id="173" name="CustomShape 15"/>
            <p:cNvSpPr/>
            <p:nvPr/>
          </p:nvSpPr>
          <p:spPr>
            <a:xfrm>
              <a:off x="6184080" y="5281200"/>
              <a:ext cx="2668680" cy="490320"/>
            </a:xfrm>
            <a:custGeom>
              <a:avLst/>
              <a:gdLst/>
              <a:ahLst/>
              <a:cxnLst/>
              <a:rect l="l" t="t" r="r" b="b"/>
              <a:pathLst>
                <a:path w="2669995" h="491622">
                  <a:moveTo>
                    <a:pt x="0" y="0"/>
                  </a:moveTo>
                  <a:lnTo>
                    <a:pt x="2669995" y="0"/>
                  </a:lnTo>
                  <a:lnTo>
                    <a:pt x="2669995" y="491622"/>
                  </a:lnTo>
                  <a:lnTo>
                    <a:pt x="0" y="491622"/>
                  </a:lnTo>
                  <a:lnTo>
                    <a:pt x="0" y="0"/>
                  </a:lnTo>
                  <a:close/>
                </a:path>
              </a:pathLst>
            </a:custGeom>
            <a:noFill/>
            <a:ln w="0">
              <a:noFill/>
            </a:ln>
          </p:spPr>
          <p:style>
            <a:lnRef idx="0">
              <a:scrgbClr r="0" g="0" b="0"/>
            </a:lnRef>
            <a:fillRef idx="0">
              <a:scrgbClr r="0" g="0" b="0"/>
            </a:fillRef>
            <a:effectRef idx="0">
              <a:scrgbClr r="0" g="0" b="0"/>
            </a:effectRef>
            <a:fontRef idx="minor"/>
          </p:style>
          <p:txBody>
            <a:bodyPr lIns="120960" tIns="120960" rIns="120960" bIns="120960" anchor="ctr">
              <a:noAutofit/>
            </a:bodyPr>
            <a:lstStyle/>
            <a:p>
              <a:pPr>
                <a:lnSpc>
                  <a:spcPct val="90000"/>
                </a:lnSpc>
                <a:spcAft>
                  <a:spcPts val="595"/>
                </a:spcAft>
              </a:pPr>
              <a:r>
                <a:rPr lang="hu-HU" sz="1700" b="0" strike="noStrike" spc="-1" dirty="0" err="1">
                  <a:solidFill>
                    <a:srgbClr val="000000"/>
                  </a:solidFill>
                  <a:latin typeface="Calibri"/>
                  <a:ea typeface="DejaVu Sans"/>
                </a:rPr>
                <a:t>Butt</a:t>
              </a:r>
              <a:r>
                <a:rPr lang="hu-HU" sz="1700" b="0" strike="noStrike" spc="-1" dirty="0">
                  <a:solidFill>
                    <a:srgbClr val="000000"/>
                  </a:solidFill>
                  <a:latin typeface="Calibri"/>
                  <a:ea typeface="DejaVu Sans"/>
                </a:rPr>
                <a:t> </a:t>
              </a:r>
              <a:r>
                <a:rPr lang="hu-HU" sz="1700" b="0" strike="noStrike" spc="-1" dirty="0" err="1">
                  <a:solidFill>
                    <a:srgbClr val="000000"/>
                  </a:solidFill>
                  <a:latin typeface="Calibri"/>
                  <a:ea typeface="DejaVu Sans"/>
                </a:rPr>
                <a:t>joint</a:t>
              </a:r>
              <a:r>
                <a:rPr lang="hu-HU" sz="1700" b="0" strike="noStrike" spc="-1" dirty="0">
                  <a:solidFill>
                    <a:srgbClr val="000000"/>
                  </a:solidFill>
                  <a:latin typeface="Calibri"/>
                  <a:ea typeface="DejaVu Sans"/>
                </a:rPr>
                <a:t> - A</a:t>
              </a:r>
              <a:endParaRPr lang="hu-HU" sz="1700" b="0" strike="noStrike" spc="-1" dirty="0">
                <a:latin typeface="Arial"/>
              </a:endParaRPr>
            </a:p>
          </p:txBody>
        </p:sp>
        <p:sp>
          <p:nvSpPr>
            <p:cNvPr id="174" name="CustomShape 16"/>
            <p:cNvSpPr/>
            <p:nvPr/>
          </p:nvSpPr>
          <p:spPr>
            <a:xfrm>
              <a:off x="5982840" y="5913000"/>
              <a:ext cx="209520" cy="209520"/>
            </a:xfrm>
            <a:prstGeom prst="rect">
              <a:avLst/>
            </a:prstGeom>
            <a:solidFill>
              <a:srgbClr val="FFFFFF"/>
            </a:solidFill>
            <a:ln w="25560">
              <a:solidFill>
                <a:srgbClr val="4F81BD"/>
              </a:solidFill>
              <a:round/>
            </a:ln>
          </p:spPr>
          <p:style>
            <a:lnRef idx="0">
              <a:scrgbClr r="0" g="0" b="0"/>
            </a:lnRef>
            <a:fillRef idx="0">
              <a:scrgbClr r="0" g="0" b="0"/>
            </a:fillRef>
            <a:effectRef idx="0">
              <a:scrgbClr r="0" g="0" b="0"/>
            </a:effectRef>
            <a:fontRef idx="minor"/>
          </p:style>
        </p:sp>
        <p:sp>
          <p:nvSpPr>
            <p:cNvPr id="175" name="CustomShape 17"/>
            <p:cNvSpPr/>
            <p:nvPr/>
          </p:nvSpPr>
          <p:spPr>
            <a:xfrm>
              <a:off x="6184080" y="5772600"/>
              <a:ext cx="2668680" cy="490320"/>
            </a:xfrm>
            <a:custGeom>
              <a:avLst/>
              <a:gdLst/>
              <a:ahLst/>
              <a:cxnLst/>
              <a:rect l="l" t="t" r="r" b="b"/>
              <a:pathLst>
                <a:path w="2669995" h="491622">
                  <a:moveTo>
                    <a:pt x="0" y="0"/>
                  </a:moveTo>
                  <a:lnTo>
                    <a:pt x="2669995" y="0"/>
                  </a:lnTo>
                  <a:lnTo>
                    <a:pt x="2669995" y="491622"/>
                  </a:lnTo>
                  <a:lnTo>
                    <a:pt x="0" y="491622"/>
                  </a:lnTo>
                  <a:lnTo>
                    <a:pt x="0" y="0"/>
                  </a:lnTo>
                  <a:close/>
                </a:path>
              </a:pathLst>
            </a:custGeom>
            <a:noFill/>
            <a:ln w="0">
              <a:noFill/>
            </a:ln>
          </p:spPr>
          <p:style>
            <a:lnRef idx="0">
              <a:scrgbClr r="0" g="0" b="0"/>
            </a:lnRef>
            <a:fillRef idx="0">
              <a:scrgbClr r="0" g="0" b="0"/>
            </a:fillRef>
            <a:effectRef idx="0">
              <a:scrgbClr r="0" g="0" b="0"/>
            </a:effectRef>
            <a:fontRef idx="minor"/>
          </p:style>
          <p:txBody>
            <a:bodyPr lIns="120960" tIns="120960" rIns="120960" bIns="120960" anchor="ctr">
              <a:noAutofit/>
            </a:bodyPr>
            <a:lstStyle/>
            <a:p>
              <a:pPr>
                <a:lnSpc>
                  <a:spcPct val="90000"/>
                </a:lnSpc>
                <a:spcAft>
                  <a:spcPts val="595"/>
                </a:spcAft>
              </a:pPr>
              <a:r>
                <a:rPr lang="hu-HU" sz="1700" b="0" strike="noStrike" spc="-1" dirty="0" err="1">
                  <a:solidFill>
                    <a:srgbClr val="000000"/>
                  </a:solidFill>
                  <a:latin typeface="Calibri"/>
                  <a:ea typeface="DejaVu Sans"/>
                </a:rPr>
                <a:t>Paralell</a:t>
              </a:r>
              <a:r>
                <a:rPr lang="hu-HU" sz="1700" b="0" strike="noStrike" spc="-1" dirty="0">
                  <a:solidFill>
                    <a:srgbClr val="000000"/>
                  </a:solidFill>
                  <a:latin typeface="Calibri"/>
                  <a:ea typeface="DejaVu Sans"/>
                </a:rPr>
                <a:t> </a:t>
              </a:r>
              <a:r>
                <a:rPr lang="hu-HU" sz="1700" b="0" strike="noStrike" spc="-1" dirty="0" err="1">
                  <a:solidFill>
                    <a:srgbClr val="000000"/>
                  </a:solidFill>
                  <a:latin typeface="Calibri"/>
                  <a:ea typeface="DejaVu Sans"/>
                </a:rPr>
                <a:t>Joint</a:t>
              </a:r>
              <a:r>
                <a:rPr lang="hu-HU" sz="1700" b="0" strike="noStrike" spc="-1" dirty="0">
                  <a:solidFill>
                    <a:srgbClr val="000000"/>
                  </a:solidFill>
                  <a:latin typeface="Calibri"/>
                  <a:ea typeface="DejaVu Sans"/>
                </a:rPr>
                <a:t> - C</a:t>
              </a:r>
              <a:endParaRPr lang="hu-HU" sz="1700" b="0" strike="noStrike" spc="-1" dirty="0">
                <a:latin typeface="Arial"/>
              </a:endParaRPr>
            </a:p>
          </p:txBody>
        </p:sp>
      </p:grpSp>
    </p:spTree>
    <p:extLst>
      <p:ext uri="{BB962C8B-B14F-4D97-AF65-F5344CB8AC3E}">
        <p14:creationId xmlns:p14="http://schemas.microsoft.com/office/powerpoint/2010/main" val="103192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 name="Table 1"/>
          <p:cNvGraphicFramePr/>
          <p:nvPr/>
        </p:nvGraphicFramePr>
        <p:xfrm>
          <a:off x="-36000" y="549360"/>
          <a:ext cx="9143640" cy="6308280"/>
        </p:xfrm>
        <a:graphic>
          <a:graphicData uri="http://schemas.openxmlformats.org/drawingml/2006/table">
            <a:tbl>
              <a:tblPr/>
              <a:tblGrid>
                <a:gridCol w="2571480">
                  <a:extLst>
                    <a:ext uri="{9D8B030D-6E8A-4147-A177-3AD203B41FA5}">
                      <a16:colId xmlns="" xmlns:a16="http://schemas.microsoft.com/office/drawing/2014/main" val="20000"/>
                    </a:ext>
                  </a:extLst>
                </a:gridCol>
                <a:gridCol w="6572160">
                  <a:extLst>
                    <a:ext uri="{9D8B030D-6E8A-4147-A177-3AD203B41FA5}">
                      <a16:colId xmlns="" xmlns:a16="http://schemas.microsoft.com/office/drawing/2014/main" val="20001"/>
                    </a:ext>
                  </a:extLst>
                </a:gridCol>
              </a:tblGrid>
              <a:tr h="434520">
                <a:tc>
                  <a:txBody>
                    <a:bodyPr/>
                    <a:lstStyle/>
                    <a:p>
                      <a:endParaRPr lang="en-US"/>
                    </a:p>
                  </a:txBody>
                  <a:tcPr>
                    <a:lnL w="12240">
                      <a:solidFill>
                        <a:srgbClr val="FFFFFF"/>
                      </a:solidFill>
                    </a:lnL>
                    <a:lnR w="12240">
                      <a:solidFill>
                        <a:srgbClr val="FFFFFF"/>
                      </a:solidFill>
                    </a:lnR>
                    <a:lnT w="12240">
                      <a:solidFill>
                        <a:srgbClr val="FFFFFF"/>
                      </a:solidFill>
                    </a:lnT>
                    <a:lnB w="38160">
                      <a:solidFill>
                        <a:srgbClr val="FFFFFF"/>
                      </a:solidFill>
                    </a:lnB>
                    <a:solidFill>
                      <a:srgbClr val="4BACC6"/>
                    </a:solidFill>
                  </a:tcPr>
                </a:tc>
                <a:tc>
                  <a:txBody>
                    <a:bodyPr/>
                    <a:lstStyle/>
                    <a:p>
                      <a:pPr>
                        <a:lnSpc>
                          <a:spcPct val="100000"/>
                        </a:lnSpc>
                      </a:pPr>
                      <a:r>
                        <a:rPr lang="hu-HU" sz="1800" b="1" strike="noStrike" spc="-1">
                          <a:solidFill>
                            <a:srgbClr val="FFFFFF"/>
                          </a:solidFill>
                          <a:latin typeface="Calibri"/>
                        </a:rPr>
                        <a:t> Planned Weld Joints</a:t>
                      </a:r>
                      <a:endParaRPr lang="hu-HU"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BACC6"/>
                    </a:solidFill>
                  </a:tcPr>
                </a:tc>
                <a:extLst>
                  <a:ext uri="{0D108BD9-81ED-4DB2-BD59-A6C34878D82A}">
                    <a16:rowId xmlns="" xmlns:a16="http://schemas.microsoft.com/office/drawing/2014/main" val="10000"/>
                  </a:ext>
                </a:extLst>
              </a:tr>
              <a:tr h="1090440">
                <a:tc>
                  <a:txBody>
                    <a:bodyPr/>
                    <a:lstStyle/>
                    <a:p>
                      <a:endParaRPr lang="en-US"/>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E2EA"/>
                    </a:solidFill>
                  </a:tcPr>
                </a:tc>
                <a:tc>
                  <a:txBody>
                    <a:bodyPr/>
                    <a:lstStyle/>
                    <a:p>
                      <a:pPr>
                        <a:lnSpc>
                          <a:spcPct val="100000"/>
                        </a:lnSpc>
                      </a:pPr>
                      <a:r>
                        <a:rPr lang="hu-HU" sz="1100" b="1" strike="noStrike" spc="-1">
                          <a:solidFill>
                            <a:srgbClr val="000000"/>
                          </a:solidFill>
                          <a:latin typeface="Calibri"/>
                        </a:rPr>
                        <a:t>Welded joints</a:t>
                      </a:r>
                      <a:endParaRPr lang="hu-HU" sz="1100" b="0" strike="noStrike" spc="-1">
                        <a:latin typeface="Arial"/>
                      </a:endParaRPr>
                    </a:p>
                    <a:p>
                      <a:pPr>
                        <a:lnSpc>
                          <a:spcPct val="100000"/>
                        </a:lnSpc>
                      </a:pPr>
                      <a:endParaRPr lang="hu-HU" sz="1100" b="0" strike="noStrike" spc="-1">
                        <a:latin typeface="Arial"/>
                      </a:endParaRPr>
                    </a:p>
                    <a:p>
                      <a:pPr>
                        <a:lnSpc>
                          <a:spcPct val="100000"/>
                        </a:lnSpc>
                      </a:pPr>
                      <a:r>
                        <a:rPr lang="hu-HU" sz="1100" b="0" strike="noStrike" spc="-1">
                          <a:solidFill>
                            <a:srgbClr val="000000"/>
                          </a:solidFill>
                          <a:latin typeface="Calibri"/>
                        </a:rPr>
                        <a:t>The naming of the joints is based on the relative positions of the parts to be joined. Thus, these names refer to the form of the connections. The weld is part of the joint.</a:t>
                      </a:r>
                      <a:endParaRPr lang="hu-HU" sz="11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E2EA"/>
                    </a:solidFill>
                  </a:tcPr>
                </a:tc>
                <a:extLst>
                  <a:ext uri="{0D108BD9-81ED-4DB2-BD59-A6C34878D82A}">
                    <a16:rowId xmlns="" xmlns:a16="http://schemas.microsoft.com/office/drawing/2014/main" val="10001"/>
                  </a:ext>
                </a:extLst>
              </a:tr>
              <a:tr h="4345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tc>
                  <a:txBody>
                    <a:bodyPr/>
                    <a:lstStyle/>
                    <a:p>
                      <a:pPr marL="457200">
                        <a:lnSpc>
                          <a:spcPct val="100000"/>
                        </a:lnSpc>
                      </a:pPr>
                      <a:r>
                        <a:rPr lang="hu-HU" sz="1100" b="0" u="sng" strike="noStrike" spc="-1">
                          <a:solidFill>
                            <a:srgbClr val="0000FF"/>
                          </a:solidFill>
                          <a:uFillTx/>
                          <a:latin typeface="Calibri"/>
                          <a:hlinkClick r:id="rId2"/>
                        </a:rPr>
                        <a:t>Butt Joint</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extLst>
                  <a:ext uri="{0D108BD9-81ED-4DB2-BD59-A6C34878D82A}">
                    <a16:rowId xmlns="" xmlns:a16="http://schemas.microsoft.com/office/drawing/2014/main" val="10002"/>
                  </a:ext>
                </a:extLst>
              </a:tr>
              <a:tr h="4345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xBody>
                    <a:bodyPr/>
                    <a:lstStyle/>
                    <a:p>
                      <a:pPr marL="457200">
                        <a:lnSpc>
                          <a:spcPct val="100000"/>
                        </a:lnSpc>
                      </a:pPr>
                      <a:r>
                        <a:rPr lang="hu-HU" sz="1100" b="0" u="sng" strike="noStrike" spc="-1">
                          <a:solidFill>
                            <a:srgbClr val="0000FF"/>
                          </a:solidFill>
                          <a:uFillTx/>
                          <a:latin typeface="Calibri"/>
                          <a:hlinkClick r:id="rId3"/>
                        </a:rPr>
                        <a:t>Corner Joint outside</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extLst>
                  <a:ext uri="{0D108BD9-81ED-4DB2-BD59-A6C34878D82A}">
                    <a16:rowId xmlns="" xmlns:a16="http://schemas.microsoft.com/office/drawing/2014/main" val="10003"/>
                  </a:ext>
                </a:extLst>
              </a:tr>
              <a:tr h="4345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tc>
                  <a:txBody>
                    <a:bodyPr/>
                    <a:lstStyle/>
                    <a:p>
                      <a:pPr marL="457200">
                        <a:lnSpc>
                          <a:spcPct val="100000"/>
                        </a:lnSpc>
                      </a:pPr>
                      <a:r>
                        <a:rPr lang="hu-HU" sz="1100" b="0" u="sng" strike="noStrike" spc="-1">
                          <a:solidFill>
                            <a:srgbClr val="0000FF"/>
                          </a:solidFill>
                          <a:uFillTx/>
                          <a:latin typeface="Calibri"/>
                          <a:hlinkClick r:id="rId4"/>
                        </a:rPr>
                        <a:t>Corner Joint - inside</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extLst>
                  <a:ext uri="{0D108BD9-81ED-4DB2-BD59-A6C34878D82A}">
                    <a16:rowId xmlns="" xmlns:a16="http://schemas.microsoft.com/office/drawing/2014/main" val="10004"/>
                  </a:ext>
                </a:extLst>
              </a:tr>
              <a:tr h="4345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xBody>
                    <a:bodyPr/>
                    <a:lstStyle/>
                    <a:p>
                      <a:pPr marL="457200">
                        <a:lnSpc>
                          <a:spcPct val="100000"/>
                        </a:lnSpc>
                      </a:pPr>
                      <a:r>
                        <a:rPr lang="hu-HU" sz="1100" b="0" u="sng" strike="noStrike" spc="-1">
                          <a:solidFill>
                            <a:srgbClr val="0000FF"/>
                          </a:solidFill>
                          <a:uFillTx/>
                          <a:latin typeface="Calibri"/>
                          <a:hlinkClick r:id="rId5"/>
                        </a:rPr>
                        <a:t>Corner Joint T shape</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extLst>
                  <a:ext uri="{0D108BD9-81ED-4DB2-BD59-A6C34878D82A}">
                    <a16:rowId xmlns="" xmlns:a16="http://schemas.microsoft.com/office/drawing/2014/main" val="10005"/>
                  </a:ext>
                </a:extLst>
              </a:tr>
              <a:tr h="4345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tc>
                  <a:txBody>
                    <a:bodyPr/>
                    <a:lstStyle/>
                    <a:p>
                      <a:pPr marL="457200">
                        <a:lnSpc>
                          <a:spcPct val="100000"/>
                        </a:lnSpc>
                      </a:pPr>
                      <a:r>
                        <a:rPr lang="hu-HU" sz="1100" b="0" u="sng" strike="noStrike" spc="-1">
                          <a:solidFill>
                            <a:srgbClr val="0000FF"/>
                          </a:solidFill>
                          <a:uFillTx/>
                          <a:latin typeface="Calibri"/>
                          <a:hlinkClick r:id="rId6"/>
                        </a:rPr>
                        <a:t>Corner Joint – Double T shape</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extLst>
                  <a:ext uri="{0D108BD9-81ED-4DB2-BD59-A6C34878D82A}">
                    <a16:rowId xmlns="" xmlns:a16="http://schemas.microsoft.com/office/drawing/2014/main" val="10006"/>
                  </a:ext>
                </a:extLst>
              </a:tr>
              <a:tr h="4345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xBody>
                    <a:bodyPr/>
                    <a:lstStyle/>
                    <a:p>
                      <a:pPr marL="457200">
                        <a:lnSpc>
                          <a:spcPct val="100000"/>
                        </a:lnSpc>
                      </a:pPr>
                      <a:r>
                        <a:rPr lang="hu-HU" sz="1100" b="0" u="sng" strike="noStrike" spc="-1">
                          <a:solidFill>
                            <a:srgbClr val="0000FF"/>
                          </a:solidFill>
                          <a:uFillTx/>
                          <a:latin typeface="Calibri"/>
                          <a:hlinkClick r:id="rId7"/>
                        </a:rPr>
                        <a:t>Corner Joint with 3 elements</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extLst>
                  <a:ext uri="{0D108BD9-81ED-4DB2-BD59-A6C34878D82A}">
                    <a16:rowId xmlns="" xmlns:a16="http://schemas.microsoft.com/office/drawing/2014/main" val="10007"/>
                  </a:ext>
                </a:extLst>
              </a:tr>
              <a:tr h="4345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tc>
                  <a:txBody>
                    <a:bodyPr/>
                    <a:lstStyle/>
                    <a:p>
                      <a:pPr marL="457200">
                        <a:lnSpc>
                          <a:spcPct val="100000"/>
                        </a:lnSpc>
                      </a:pPr>
                      <a:r>
                        <a:rPr lang="hu-HU" sz="1100" b="0" u="sng" strike="noStrike" spc="-1">
                          <a:solidFill>
                            <a:srgbClr val="0000FF"/>
                          </a:solidFill>
                          <a:uFillTx/>
                          <a:latin typeface="Calibri"/>
                          <a:hlinkClick r:id="rId8"/>
                        </a:rPr>
                        <a:t>Paralell joint – Edge weld</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extLst>
                  <a:ext uri="{0D108BD9-81ED-4DB2-BD59-A6C34878D82A}">
                    <a16:rowId xmlns="" xmlns:a16="http://schemas.microsoft.com/office/drawing/2014/main" val="10008"/>
                  </a:ext>
                </a:extLst>
              </a:tr>
              <a:tr h="4345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xBody>
                    <a:bodyPr/>
                    <a:lstStyle/>
                    <a:p>
                      <a:pPr marL="457200">
                        <a:lnSpc>
                          <a:spcPct val="100000"/>
                        </a:lnSpc>
                      </a:pPr>
                      <a:r>
                        <a:rPr lang="hu-HU" sz="1100" b="0" u="sng" strike="noStrike" spc="-1">
                          <a:solidFill>
                            <a:srgbClr val="0000FF"/>
                          </a:solidFill>
                          <a:uFillTx/>
                          <a:latin typeface="Calibri"/>
                          <a:hlinkClick r:id="rId9"/>
                        </a:rPr>
                        <a:t>Paralell joint – Edge weld II</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extLst>
                  <a:ext uri="{0D108BD9-81ED-4DB2-BD59-A6C34878D82A}">
                    <a16:rowId xmlns="" xmlns:a16="http://schemas.microsoft.com/office/drawing/2014/main" val="10009"/>
                  </a:ext>
                </a:extLst>
              </a:tr>
              <a:tr h="4345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tc>
                  <a:txBody>
                    <a:bodyPr/>
                    <a:lstStyle/>
                    <a:p>
                      <a:pPr marL="457200">
                        <a:lnSpc>
                          <a:spcPct val="100000"/>
                        </a:lnSpc>
                      </a:pPr>
                      <a:r>
                        <a:rPr lang="hu-HU" sz="1100" b="0" u="sng" strike="noStrike" spc="-1">
                          <a:solidFill>
                            <a:srgbClr val="0000FF"/>
                          </a:solidFill>
                          <a:uFillTx/>
                          <a:latin typeface="Calibri"/>
                          <a:hlinkClick r:id="rId10"/>
                        </a:rPr>
                        <a:t>Paralell joint – overlapping weld</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extLst>
                  <a:ext uri="{0D108BD9-81ED-4DB2-BD59-A6C34878D82A}">
                    <a16:rowId xmlns="" xmlns:a16="http://schemas.microsoft.com/office/drawing/2014/main" val="10010"/>
                  </a:ext>
                </a:extLst>
              </a:tr>
              <a:tr h="4345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xBody>
                    <a:bodyPr/>
                    <a:lstStyle/>
                    <a:p>
                      <a:pPr marL="457200">
                        <a:lnSpc>
                          <a:spcPct val="100000"/>
                        </a:lnSpc>
                      </a:pPr>
                      <a:r>
                        <a:rPr lang="hu-HU" sz="1100" b="0" u="sng" strike="noStrike" spc="-1">
                          <a:solidFill>
                            <a:srgbClr val="0000FF"/>
                          </a:solidFill>
                          <a:uFillTx/>
                          <a:latin typeface="Calibri"/>
                          <a:hlinkClick r:id="rId11"/>
                        </a:rPr>
                        <a:t>Angle joint I</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extLst>
                  <a:ext uri="{0D108BD9-81ED-4DB2-BD59-A6C34878D82A}">
                    <a16:rowId xmlns="" xmlns:a16="http://schemas.microsoft.com/office/drawing/2014/main" val="10011"/>
                  </a:ext>
                </a:extLst>
              </a:tr>
              <a:tr h="43812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tc>
                  <a:txBody>
                    <a:bodyPr/>
                    <a:lstStyle/>
                    <a:p>
                      <a:pPr marL="457200">
                        <a:lnSpc>
                          <a:spcPct val="100000"/>
                        </a:lnSpc>
                      </a:pPr>
                      <a:r>
                        <a:rPr lang="hu-HU" sz="1100" b="0" u="sng" strike="noStrike" spc="-1">
                          <a:solidFill>
                            <a:srgbClr val="0000FF"/>
                          </a:solidFill>
                          <a:uFillTx/>
                          <a:latin typeface="Calibri"/>
                          <a:hlinkClick r:id="rId12"/>
                        </a:rPr>
                        <a:t>Angle Joint II</a:t>
                      </a:r>
                      <a:endParaRPr lang="hu-H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F1F4"/>
                    </a:solidFill>
                  </a:tcPr>
                </a:tc>
                <a:extLst>
                  <a:ext uri="{0D108BD9-81ED-4DB2-BD59-A6C34878D82A}">
                    <a16:rowId xmlns="" xmlns:a16="http://schemas.microsoft.com/office/drawing/2014/main" val="1001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457200" y="273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hu-HU" sz="4400" b="0" strike="noStrike" spc="-1">
                <a:latin typeface="Arial"/>
              </a:rPr>
              <a:t>Butt joint</a:t>
            </a:r>
          </a:p>
        </p:txBody>
      </p:sp>
      <p:pic>
        <p:nvPicPr>
          <p:cNvPr id="179" name="Kép 178"/>
          <p:cNvPicPr/>
          <p:nvPr/>
        </p:nvPicPr>
        <p:blipFill>
          <a:blip r:embed="rId2"/>
          <a:stretch/>
        </p:blipFill>
        <p:spPr>
          <a:xfrm>
            <a:off x="360" y="1620000"/>
            <a:ext cx="9143640" cy="53193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457200" y="273600"/>
            <a:ext cx="8228880" cy="1144440"/>
          </a:xfrm>
          <a:prstGeom prst="rect">
            <a:avLst/>
          </a:prstGeom>
          <a:noFill/>
          <a:ln w="0">
            <a:noFill/>
          </a:ln>
        </p:spPr>
        <p:style>
          <a:lnRef idx="0">
            <a:scrgbClr r="0" g="0" b="0"/>
          </a:lnRef>
          <a:fillRef idx="0">
            <a:scrgbClr r="0" g="0" b="0"/>
          </a:fillRef>
          <a:effectRef idx="0">
            <a:scrgbClr r="0" g="0" b="0"/>
          </a:effectRef>
          <a:fontRef idx="minor"/>
        </p:style>
      </p:sp>
      <p:sp>
        <p:nvSpPr>
          <p:cNvPr id="181" name="TextShape 2"/>
          <p:cNvSpPr txBox="1"/>
          <p:nvPr/>
        </p:nvSpPr>
        <p:spPr>
          <a:xfrm>
            <a:off x="457200" y="273600"/>
            <a:ext cx="8228880" cy="1144440"/>
          </a:xfrm>
          <a:prstGeom prst="rect">
            <a:avLst/>
          </a:prstGeom>
          <a:noFill/>
          <a:ln w="0">
            <a:noFill/>
          </a:ln>
        </p:spPr>
        <p:txBody>
          <a:bodyPr lIns="0" tIns="0" rIns="0" bIns="0" anchor="ctr">
            <a:noAutofit/>
          </a:bodyPr>
          <a:lstStyle/>
          <a:p>
            <a:pPr algn="ctr"/>
            <a:r>
              <a:rPr lang="hu-HU" sz="4400" b="0" strike="noStrike" spc="-1">
                <a:latin typeface="Arial"/>
              </a:rPr>
              <a:t>Corner joint - outside</a:t>
            </a:r>
          </a:p>
        </p:txBody>
      </p:sp>
      <p:pic>
        <p:nvPicPr>
          <p:cNvPr id="182" name="Kép 181"/>
          <p:cNvPicPr/>
          <p:nvPr/>
        </p:nvPicPr>
        <p:blipFill>
          <a:blip r:embed="rId2"/>
          <a:stretch/>
        </p:blipFill>
        <p:spPr>
          <a:xfrm>
            <a:off x="1800000" y="1418040"/>
            <a:ext cx="5572800" cy="494208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hu-HU" sz="4400" b="0" strike="noStrike" spc="-1">
                <a:latin typeface="Arial"/>
              </a:rPr>
              <a:t>Corner joint - inside</a:t>
            </a:r>
          </a:p>
        </p:txBody>
      </p:sp>
      <p:pic>
        <p:nvPicPr>
          <p:cNvPr id="184" name="Kép 183"/>
          <p:cNvPicPr/>
          <p:nvPr/>
        </p:nvPicPr>
        <p:blipFill>
          <a:blip r:embed="rId2"/>
          <a:stretch/>
        </p:blipFill>
        <p:spPr>
          <a:xfrm>
            <a:off x="2520000" y="1620000"/>
            <a:ext cx="4353480" cy="468000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Kép 184"/>
          <p:cNvPicPr/>
          <p:nvPr/>
        </p:nvPicPr>
        <p:blipFill>
          <a:blip r:embed="rId2"/>
          <a:stretch/>
        </p:blipFill>
        <p:spPr>
          <a:xfrm>
            <a:off x="2160000" y="1616400"/>
            <a:ext cx="4993560" cy="5043600"/>
          </a:xfrm>
          <a:prstGeom prst="rect">
            <a:avLst/>
          </a:prstGeom>
          <a:ln w="0">
            <a:noFill/>
          </a:ln>
        </p:spPr>
      </p:pic>
      <p:sp>
        <p:nvSpPr>
          <p:cNvPr id="186"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hu-HU" sz="4400" b="0" strike="noStrike" spc="-1">
                <a:latin typeface="Arial"/>
              </a:rPr>
              <a:t>Corner joint T shape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TotalTime>
  <Words>230</Words>
  <Application>Microsoft Office PowerPoint</Application>
  <PresentationFormat>Diavetítés a képernyőre (4:3 oldalarány)</PresentationFormat>
  <Paragraphs>50</Paragraphs>
  <Slides>16</Slides>
  <Notes>0</Notes>
  <HiddenSlides>0</HiddenSlides>
  <MMClips>0</MMClips>
  <ScaleCrop>false</ScaleCrop>
  <HeadingPairs>
    <vt:vector size="4" baseType="variant">
      <vt:variant>
        <vt:lpstr>Téma</vt:lpstr>
      </vt:variant>
      <vt:variant>
        <vt:i4>4</vt:i4>
      </vt:variant>
      <vt:variant>
        <vt:lpstr>Diacímek</vt:lpstr>
      </vt:variant>
      <vt:variant>
        <vt:i4>16</vt:i4>
      </vt:variant>
    </vt:vector>
  </HeadingPairs>
  <TitlesOfParts>
    <vt:vector size="20" baseType="lpstr">
      <vt:lpstr>Office Theme</vt:lpstr>
      <vt:lpstr>Office Theme</vt:lpstr>
      <vt:lpstr>Office Theme</vt:lpstr>
      <vt:lpstr>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Hegesztett  kötések tervezése</dc:title>
  <dc:subject/>
  <dc:creator>BSzilvi</dc:creator>
  <dc:description/>
  <cp:lastModifiedBy>Mátrai-Iroda</cp:lastModifiedBy>
  <cp:revision>47</cp:revision>
  <dcterms:created xsi:type="dcterms:W3CDTF">2020-11-16T11:23:25Z</dcterms:created>
  <dcterms:modified xsi:type="dcterms:W3CDTF">2021-06-25T04:38:16Z</dcterms:modified>
  <dc:language>hu-HU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Diavetítés a képernyőre (4:3 oldalarány)</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ies>
</file>