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9144000" cy="6858000" type="screen4x3"/>
  <p:notesSz cx="7559675" cy="10691813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hu-H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3812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hu-H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1970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2526480" y="3964320"/>
            <a:ext cx="1970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hu-H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299960" cy="2158560"/>
          </a:xfrm>
          <a:prstGeom prst="rect">
            <a:avLst/>
          </a:prstGeom>
        </p:spPr>
        <p:txBody>
          <a:bodyPr lIns="0" tIns="0" rIns="0" bIns="0">
            <a:normAutofit fontScale="52000"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1822680" y="1600200"/>
            <a:ext cx="1299960" cy="2158560"/>
          </a:xfrm>
          <a:prstGeom prst="rect">
            <a:avLst/>
          </a:prstGeom>
        </p:spPr>
        <p:txBody>
          <a:bodyPr lIns="0" tIns="0" rIns="0" bIns="0">
            <a:normAutofit fontScale="52000"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3187800" y="1600200"/>
            <a:ext cx="1299960" cy="2158560"/>
          </a:xfrm>
          <a:prstGeom prst="rect">
            <a:avLst/>
          </a:prstGeom>
        </p:spPr>
        <p:txBody>
          <a:bodyPr lIns="0" tIns="0" rIns="0" bIns="0">
            <a:normAutofit fontScale="52000"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1299960" cy="2158560"/>
          </a:xfrm>
          <a:prstGeom prst="rect">
            <a:avLst/>
          </a:prstGeom>
        </p:spPr>
        <p:txBody>
          <a:bodyPr lIns="0" tIns="0" rIns="0" bIns="0">
            <a:normAutofit fontScale="52000"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1822680" y="3964320"/>
            <a:ext cx="1299960" cy="2158560"/>
          </a:xfrm>
          <a:prstGeom prst="rect">
            <a:avLst/>
          </a:prstGeom>
        </p:spPr>
        <p:txBody>
          <a:bodyPr lIns="0" tIns="0" rIns="0" bIns="0">
            <a:normAutofit fontScale="52000"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3187800" y="3964320"/>
            <a:ext cx="1299960" cy="2158560"/>
          </a:xfrm>
          <a:prstGeom prst="rect">
            <a:avLst/>
          </a:prstGeom>
        </p:spPr>
        <p:txBody>
          <a:bodyPr lIns="0" tIns="0" rIns="0" bIns="0">
            <a:normAutofit fontScale="52000"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hu-H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u-H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hu-H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hu-H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hu-H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u-H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hu-H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1970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hu-H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u-H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hu-H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2526480" y="3964320"/>
            <a:ext cx="1970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hu-H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3812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hu-H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3812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hu-H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1970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2526480" y="3964320"/>
            <a:ext cx="1970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hu-H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299960" cy="2158560"/>
          </a:xfrm>
          <a:prstGeom prst="rect">
            <a:avLst/>
          </a:prstGeom>
        </p:spPr>
        <p:txBody>
          <a:bodyPr lIns="0" tIns="0" rIns="0" bIns="0">
            <a:normAutofit fontScale="52000"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1822680" y="1600200"/>
            <a:ext cx="1299960" cy="2158560"/>
          </a:xfrm>
          <a:prstGeom prst="rect">
            <a:avLst/>
          </a:prstGeom>
        </p:spPr>
        <p:txBody>
          <a:bodyPr lIns="0" tIns="0" rIns="0" bIns="0">
            <a:normAutofit fontScale="52000"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3187800" y="1600200"/>
            <a:ext cx="1299960" cy="2158560"/>
          </a:xfrm>
          <a:prstGeom prst="rect">
            <a:avLst/>
          </a:prstGeom>
        </p:spPr>
        <p:txBody>
          <a:bodyPr lIns="0" tIns="0" rIns="0" bIns="0">
            <a:normAutofit fontScale="52000"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1299960" cy="2158560"/>
          </a:xfrm>
          <a:prstGeom prst="rect">
            <a:avLst/>
          </a:prstGeom>
        </p:spPr>
        <p:txBody>
          <a:bodyPr lIns="0" tIns="0" rIns="0" bIns="0">
            <a:normAutofit fontScale="52000"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 type="body"/>
          </p:nvPr>
        </p:nvSpPr>
        <p:spPr>
          <a:xfrm>
            <a:off x="1822680" y="3964320"/>
            <a:ext cx="1299960" cy="2158560"/>
          </a:xfrm>
          <a:prstGeom prst="rect">
            <a:avLst/>
          </a:prstGeom>
        </p:spPr>
        <p:txBody>
          <a:bodyPr lIns="0" tIns="0" rIns="0" bIns="0">
            <a:normAutofit fontScale="52000"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7"/>
          <p:cNvSpPr>
            <a:spLocks noGrp="1"/>
          </p:cNvSpPr>
          <p:nvPr>
            <p:ph type="body"/>
          </p:nvPr>
        </p:nvSpPr>
        <p:spPr>
          <a:xfrm>
            <a:off x="3187800" y="3964320"/>
            <a:ext cx="1299960" cy="2158560"/>
          </a:xfrm>
          <a:prstGeom prst="rect">
            <a:avLst/>
          </a:prstGeom>
        </p:spPr>
        <p:txBody>
          <a:bodyPr lIns="0" tIns="0" rIns="0" bIns="0">
            <a:normAutofit fontScale="52000"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hu-H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u-H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hu-H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hu-H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hu-H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hu-H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u-H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hu-H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1970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hu-H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2526480" y="3964320"/>
            <a:ext cx="1970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hu-H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3812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hu-H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3812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hu-H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1970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2526480" y="3964320"/>
            <a:ext cx="1970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hu-H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299960" cy="2158560"/>
          </a:xfrm>
          <a:prstGeom prst="rect">
            <a:avLst/>
          </a:prstGeom>
        </p:spPr>
        <p:txBody>
          <a:bodyPr lIns="0" tIns="0" rIns="0" bIns="0">
            <a:normAutofit fontScale="52000"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1822680" y="1600200"/>
            <a:ext cx="1299960" cy="2158560"/>
          </a:xfrm>
          <a:prstGeom prst="rect">
            <a:avLst/>
          </a:prstGeom>
        </p:spPr>
        <p:txBody>
          <a:bodyPr lIns="0" tIns="0" rIns="0" bIns="0">
            <a:normAutofit fontScale="52000"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3187800" y="1600200"/>
            <a:ext cx="1299960" cy="2158560"/>
          </a:xfrm>
          <a:prstGeom prst="rect">
            <a:avLst/>
          </a:prstGeom>
        </p:spPr>
        <p:txBody>
          <a:bodyPr lIns="0" tIns="0" rIns="0" bIns="0">
            <a:normAutofit fontScale="52000"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1299960" cy="2158560"/>
          </a:xfrm>
          <a:prstGeom prst="rect">
            <a:avLst/>
          </a:prstGeom>
        </p:spPr>
        <p:txBody>
          <a:bodyPr lIns="0" tIns="0" rIns="0" bIns="0">
            <a:normAutofit fontScale="52000"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 type="body"/>
          </p:nvPr>
        </p:nvSpPr>
        <p:spPr>
          <a:xfrm>
            <a:off x="1822680" y="3964320"/>
            <a:ext cx="1299960" cy="2158560"/>
          </a:xfrm>
          <a:prstGeom prst="rect">
            <a:avLst/>
          </a:prstGeom>
        </p:spPr>
        <p:txBody>
          <a:bodyPr lIns="0" tIns="0" rIns="0" bIns="0">
            <a:normAutofit fontScale="52000"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 type="body"/>
          </p:nvPr>
        </p:nvSpPr>
        <p:spPr>
          <a:xfrm>
            <a:off x="3187800" y="3964320"/>
            <a:ext cx="1299960" cy="2158560"/>
          </a:xfrm>
          <a:prstGeom prst="rect">
            <a:avLst/>
          </a:prstGeom>
        </p:spPr>
        <p:txBody>
          <a:bodyPr lIns="0" tIns="0" rIns="0" bIns="0">
            <a:normAutofit fontScale="52000"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hu-H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hu-H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u-H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hu-H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1970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hu-H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2526480" y="3964320"/>
            <a:ext cx="1970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hu-H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3812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9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hu-HU" sz="4400" b="0" strike="noStrike" spc="-1">
                <a:solidFill>
                  <a:srgbClr val="000000"/>
                </a:solidFill>
                <a:latin typeface="Calibri"/>
              </a:rPr>
              <a:t>Mintacím szerkesztése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C3BE287D-179D-4C5B-A636-C2F9582DE34B}" type="datetime">
              <a:rPr lang="hu-HU" sz="1200" b="0" strike="noStrike" spc="-1">
                <a:solidFill>
                  <a:srgbClr val="8B8B8B"/>
                </a:solidFill>
                <a:latin typeface="Calibri"/>
              </a:rPr>
              <a:t>2020. 12. 14.</a:t>
            </a:fld>
            <a:endParaRPr lang="hu-HU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hu-HU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DB8D89A5-F62C-44AB-93C8-73E2FE46B739}" type="slidenum">
              <a:rPr lang="hu-H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hu-HU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3200" b="0" strike="noStrike" spc="-1">
                <a:solidFill>
                  <a:srgbClr val="000000"/>
                </a:solidFill>
                <a:latin typeface="Calibri"/>
              </a:rPr>
              <a:t>Vázlatszöveg formátumának szerkesztése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u-HU" sz="2400" b="0" strike="noStrike" spc="-1">
                <a:solidFill>
                  <a:srgbClr val="000000"/>
                </a:solidFill>
                <a:latin typeface="Calibri"/>
              </a:rPr>
              <a:t>Második vázlatszint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2000" b="0" strike="noStrike" spc="-1">
                <a:solidFill>
                  <a:srgbClr val="000000"/>
                </a:solidFill>
                <a:latin typeface="Calibri"/>
              </a:rPr>
              <a:t>Harmadik vázlatszint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u-HU" sz="2000" b="0" strike="noStrike" spc="-1">
                <a:solidFill>
                  <a:srgbClr val="000000"/>
                </a:solidFill>
                <a:latin typeface="Calibri"/>
              </a:rPr>
              <a:t>Negyedik vázlatszint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2000" b="0" strike="noStrike" spc="-1">
                <a:solidFill>
                  <a:srgbClr val="000000"/>
                </a:solidFill>
                <a:latin typeface="Calibri"/>
              </a:rPr>
              <a:t>Ötödik vázlatszint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2000" b="0" strike="noStrike" spc="-1">
                <a:solidFill>
                  <a:srgbClr val="000000"/>
                </a:solidFill>
                <a:latin typeface="Calibri"/>
              </a:rPr>
              <a:t>Hatodik vázlatszint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2000" b="0" strike="noStrike" spc="-1">
                <a:solidFill>
                  <a:srgbClr val="000000"/>
                </a:solidFill>
                <a:latin typeface="Calibri"/>
              </a:rPr>
              <a:t>Hetedik vázlatszint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9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hu-HU" sz="4400" b="0" strike="noStrike" spc="-1">
                <a:solidFill>
                  <a:srgbClr val="000000"/>
                </a:solidFill>
                <a:latin typeface="Calibri"/>
              </a:rPr>
              <a:t>Mintacím szerkesztése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hu-HU" sz="2800" b="0" strike="noStrike" spc="-1">
                <a:solidFill>
                  <a:srgbClr val="000000"/>
                </a:solidFill>
                <a:latin typeface="Calibri"/>
              </a:rPr>
              <a:t>Mintaszöveg szerkesztése</a:t>
            </a:r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hu-HU" sz="2400" b="0" strike="noStrike" spc="-1">
                <a:solidFill>
                  <a:srgbClr val="000000"/>
                </a:solidFill>
                <a:latin typeface="Calibri"/>
              </a:rPr>
              <a:t>Második szint</a:t>
            </a:r>
          </a:p>
          <a:p>
            <a:pPr marL="1143000" lvl="2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hu-HU" sz="2000" b="0" strike="noStrike" spc="-1">
                <a:solidFill>
                  <a:srgbClr val="000000"/>
                </a:solidFill>
                <a:latin typeface="Calibri"/>
              </a:rPr>
              <a:t>Harmadik szint</a:t>
            </a:r>
          </a:p>
          <a:p>
            <a:pPr marL="1600200" lvl="3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lang="hu-HU" sz="1800" b="0" strike="noStrike" spc="-1">
                <a:solidFill>
                  <a:srgbClr val="000000"/>
                </a:solidFill>
                <a:latin typeface="Calibri"/>
              </a:rPr>
              <a:t>Negyedik szint</a:t>
            </a:r>
          </a:p>
          <a:p>
            <a:pPr marL="2057400" lvl="4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lang="hu-HU" sz="1800" b="0" strike="noStrike" spc="-1">
                <a:solidFill>
                  <a:srgbClr val="000000"/>
                </a:solidFill>
                <a:latin typeface="Calibri"/>
              </a:rPr>
              <a:t>Ötödik szint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hu-HU" sz="2800" b="0" strike="noStrike" spc="-1">
                <a:solidFill>
                  <a:srgbClr val="000000"/>
                </a:solidFill>
                <a:latin typeface="Calibri"/>
              </a:rPr>
              <a:t>Mintaszöveg szerkesztése</a:t>
            </a:r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hu-HU" sz="2400" b="0" strike="noStrike" spc="-1">
                <a:solidFill>
                  <a:srgbClr val="000000"/>
                </a:solidFill>
                <a:latin typeface="Calibri"/>
              </a:rPr>
              <a:t>Második szint</a:t>
            </a:r>
          </a:p>
          <a:p>
            <a:pPr marL="1143000" lvl="2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hu-HU" sz="2000" b="0" strike="noStrike" spc="-1">
                <a:solidFill>
                  <a:srgbClr val="000000"/>
                </a:solidFill>
                <a:latin typeface="Calibri"/>
              </a:rPr>
              <a:t>Harmadik szint</a:t>
            </a:r>
          </a:p>
          <a:p>
            <a:pPr marL="1600200" lvl="3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lang="hu-HU" sz="1800" b="0" strike="noStrike" spc="-1">
                <a:solidFill>
                  <a:srgbClr val="000000"/>
                </a:solidFill>
                <a:latin typeface="Calibri"/>
              </a:rPr>
              <a:t>Negyedik szint</a:t>
            </a:r>
          </a:p>
          <a:p>
            <a:pPr marL="2057400" lvl="4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lang="hu-HU" sz="1800" b="0" strike="noStrike" spc="-1">
                <a:solidFill>
                  <a:srgbClr val="000000"/>
                </a:solidFill>
                <a:latin typeface="Calibri"/>
              </a:rPr>
              <a:t>Ötödik szint</a:t>
            </a:r>
          </a:p>
        </p:txBody>
      </p:sp>
      <p:sp>
        <p:nvSpPr>
          <p:cNvPr id="44" name="PlaceHolder 4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C7AF4FB7-22E2-4732-9091-1AD41F6D2956}" type="datetime">
              <a:rPr lang="hu-HU" sz="1200" b="0" strike="noStrike" spc="-1">
                <a:solidFill>
                  <a:srgbClr val="8B8B8B"/>
                </a:solidFill>
                <a:latin typeface="Calibri"/>
              </a:rPr>
              <a:t>2020. 12. 14.</a:t>
            </a:fld>
            <a:endParaRPr lang="hu-HU" sz="12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hu-HU" sz="2400" b="0" strike="noStrike" spc="-1">
              <a:latin typeface="Times New Roman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02A94A5F-EC9E-43A4-AE20-1949AA114301}" type="slidenum">
              <a:rPr lang="hu-H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hu-HU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9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hu-HU" sz="4400" b="0" strike="noStrike" spc="-1">
                <a:solidFill>
                  <a:srgbClr val="000000"/>
                </a:solidFill>
                <a:latin typeface="Calibri"/>
              </a:rPr>
              <a:t>Mintacím szerkesztése</a:t>
            </a: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hu-HU" sz="3200" b="0" strike="noStrike" spc="-1">
                <a:solidFill>
                  <a:srgbClr val="000000"/>
                </a:solidFill>
                <a:latin typeface="Calibri"/>
              </a:rPr>
              <a:t>Mintaszöveg szerkesztése</a:t>
            </a: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hu-HU" sz="2800" b="0" strike="noStrike" spc="-1">
                <a:solidFill>
                  <a:srgbClr val="000000"/>
                </a:solidFill>
                <a:latin typeface="Calibri"/>
              </a:rPr>
              <a:t>Második szint</a:t>
            </a: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hu-HU" sz="2400" b="0" strike="noStrike" spc="-1">
                <a:solidFill>
                  <a:srgbClr val="000000"/>
                </a:solidFill>
                <a:latin typeface="Calibri"/>
              </a:rPr>
              <a:t>Harmadik szint</a:t>
            </a:r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hu-HU" sz="2000" b="0" strike="noStrike" spc="-1">
                <a:solidFill>
                  <a:srgbClr val="000000"/>
                </a:solidFill>
                <a:latin typeface="Calibri"/>
              </a:rPr>
              <a:t>Negyedik szint</a:t>
            </a:r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hu-HU" sz="2000" b="0" strike="noStrike" spc="-1">
                <a:solidFill>
                  <a:srgbClr val="000000"/>
                </a:solidFill>
                <a:latin typeface="Calibri"/>
              </a:rPr>
              <a:t>Ötödik szint</a:t>
            </a:r>
          </a:p>
        </p:txBody>
      </p:sp>
      <p:sp>
        <p:nvSpPr>
          <p:cNvPr id="85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982944D0-B4CC-4235-9B20-2EAC46CA1B55}" type="datetime">
              <a:rPr lang="hu-HU" sz="1200" b="0" strike="noStrike" spc="-1">
                <a:solidFill>
                  <a:srgbClr val="8B8B8B"/>
                </a:solidFill>
                <a:latin typeface="Calibri"/>
              </a:rPr>
              <a:t>2020. 12. 14.</a:t>
            </a:fld>
            <a:endParaRPr lang="hu-HU" sz="1200" b="0" strike="noStrike" spc="-1">
              <a:latin typeface="Times New Roman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hu-HU" sz="2400" b="0" strike="noStrike" spc="-1">
              <a:latin typeface="Times New Roman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8D9AE2EA-87F8-4758-91FF-220B0DF60068}" type="slidenum">
              <a:rPr lang="hu-H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hu-HU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9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extShape 1"/>
          <p:cNvSpPr txBox="1"/>
          <p:nvPr/>
        </p:nvSpPr>
        <p:spPr>
          <a:xfrm>
            <a:off x="685800" y="836640"/>
            <a:ext cx="7772040" cy="27633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hu-HU" sz="4400" b="1" strike="noStrike" spc="-1" dirty="0" err="1">
                <a:solidFill>
                  <a:srgbClr val="000000"/>
                </a:solidFill>
                <a:latin typeface="Calibri"/>
              </a:rPr>
              <a:t>Deviation</a:t>
            </a:r>
            <a:r>
              <a:rPr lang="hu-HU" sz="4400" b="1" strike="noStrike" spc="-1">
                <a:solidFill>
                  <a:srgbClr val="000000"/>
                </a:solidFill>
                <a:latin typeface="Calibri"/>
              </a:rPr>
              <a:t> of welded joints and destroying and non-destroying testing processes</a:t>
            </a:r>
            <a:endParaRPr lang="hu-H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TextShape 2"/>
          <p:cNvSpPr txBox="1"/>
          <p:nvPr/>
        </p:nvSpPr>
        <p:spPr>
          <a:xfrm>
            <a:off x="1371600" y="3886200"/>
            <a:ext cx="6400440" cy="17521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algn="ctr"/>
            <a:endParaRPr lang="hu-HU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b="1" strike="noStrike" spc="-1">
                <a:solidFill>
                  <a:srgbClr val="000000"/>
                </a:solidFill>
                <a:latin typeface="Calibri"/>
              </a:rPr>
              <a:t>1.1 Visual examination</a:t>
            </a:r>
            <a:endParaRPr lang="hu-H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" name="TextShape 2"/>
          <p:cNvSpPr txBox="1"/>
          <p:nvPr/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In a visual examination, the weld is examined on deviations such as the correct a-value, undercut, convexity, excessive weld metal, etc. The acceptable deviation for steels are given in the standard EN 5817.</a:t>
            </a:r>
            <a:endParaRPr lang="hu-HU" sz="2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1" name="Picture 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</p:blipFill>
        <p:spPr>
          <a:xfrm>
            <a:off x="4572000" y="1772640"/>
            <a:ext cx="4416120" cy="3312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restart="whenNotActive" fill="hold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childTnLst>
                  <p:par>
                    <p:cTn id="3" fill="hold">
                      <p:stCondLst>
                        <p:cond evt="onClick" delay="0">
                          <p:tgtEl>
                            <p:spTgt spid="151"/>
                          </p:tgtEl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Shape 1"/>
          <p:cNvSpPr txBox="1"/>
          <p:nvPr/>
        </p:nvSpPr>
        <p:spPr>
          <a:xfrm>
            <a:off x="395640" y="33264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b="1" strike="noStrike" spc="-1" dirty="0">
                <a:solidFill>
                  <a:srgbClr val="000000"/>
                </a:solidFill>
                <a:latin typeface="Calibri"/>
              </a:rPr>
              <a:t>1.2 Surface </a:t>
            </a:r>
            <a:r>
              <a:rPr lang="hu-HU" sz="3200" b="1" strike="noStrike" spc="-1" dirty="0" err="1">
                <a:solidFill>
                  <a:srgbClr val="000000"/>
                </a:solidFill>
                <a:latin typeface="Calibri"/>
              </a:rPr>
              <a:t>crack</a:t>
            </a:r>
            <a:r>
              <a:rPr lang="hu-HU" sz="32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3200" b="1" strike="noStrike" spc="-1" dirty="0" err="1">
                <a:solidFill>
                  <a:srgbClr val="000000"/>
                </a:solidFill>
                <a:latin typeface="Calibri"/>
              </a:rPr>
              <a:t>examination</a:t>
            </a:r>
            <a:endParaRPr lang="hu-HU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TextShape 2"/>
          <p:cNvSpPr txBox="1"/>
          <p:nvPr/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Two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methods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are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used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to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find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surface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cracks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: 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magnetic and dye penetrant examination. </a:t>
            </a:r>
            <a:endParaRPr lang="hu-HU" sz="24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In magnetic examination a liquid containing iron powder is sprayed on the weld. When a strong magnetic field is applied cracks are made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Calibri"/>
              </a:rPr>
              <a:t>visib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le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even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under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surface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>
              <a:lnSpc>
                <a:spcPct val="10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hu-HU" sz="2400" spc="-1" dirty="0">
                <a:solidFill>
                  <a:srgbClr val="000000"/>
                </a:solidFill>
                <a:latin typeface="Calibri"/>
              </a:rPr>
              <a:t>In </a:t>
            </a:r>
            <a:r>
              <a:rPr lang="hu-HU" sz="2400" spc="-1" dirty="0" err="1">
                <a:solidFill>
                  <a:srgbClr val="000000"/>
                </a:solidFill>
                <a:latin typeface="Calibri"/>
              </a:rPr>
              <a:t>dye</a:t>
            </a:r>
            <a:r>
              <a:rPr lang="hu-HU" sz="2400" spc="-1" dirty="0">
                <a:solidFill>
                  <a:srgbClr val="000000"/>
                </a:solidFill>
                <a:latin typeface="Calibri"/>
              </a:rPr>
              <a:t> test, a </a:t>
            </a:r>
            <a:r>
              <a:rPr lang="hu-HU" sz="2400" spc="-1" dirty="0" err="1">
                <a:solidFill>
                  <a:srgbClr val="000000"/>
                </a:solidFill>
                <a:latin typeface="Calibri"/>
              </a:rPr>
              <a:t>red</a:t>
            </a:r>
            <a:r>
              <a:rPr lang="hu-HU" sz="24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spc="-1" dirty="0" err="1">
                <a:solidFill>
                  <a:srgbClr val="000000"/>
                </a:solidFill>
                <a:latin typeface="Calibri"/>
              </a:rPr>
              <a:t>liquid</a:t>
            </a:r>
            <a:r>
              <a:rPr lang="hu-HU" sz="2400" spc="-1" dirty="0">
                <a:solidFill>
                  <a:srgbClr val="000000"/>
                </a:solidFill>
                <a:latin typeface="Calibri"/>
              </a:rPr>
              <a:t> is </a:t>
            </a:r>
            <a:r>
              <a:rPr lang="hu-HU" sz="2400" spc="-1" dirty="0" err="1">
                <a:solidFill>
                  <a:srgbClr val="000000"/>
                </a:solidFill>
                <a:latin typeface="Calibri"/>
              </a:rPr>
              <a:t>used</a:t>
            </a:r>
            <a:r>
              <a:rPr lang="hu-HU" sz="24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spc="-1" dirty="0" err="1">
                <a:solidFill>
                  <a:srgbClr val="000000"/>
                </a:solidFill>
                <a:latin typeface="Calibri"/>
              </a:rPr>
              <a:t>to</a:t>
            </a:r>
            <a:r>
              <a:rPr lang="hu-HU" sz="24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spc="-1" dirty="0" err="1">
                <a:solidFill>
                  <a:srgbClr val="000000"/>
                </a:solidFill>
                <a:latin typeface="Calibri"/>
              </a:rPr>
              <a:t>soak</a:t>
            </a:r>
            <a:r>
              <a:rPr lang="hu-HU" sz="24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hu-HU" sz="24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spc="-1" dirty="0" err="1">
                <a:solidFill>
                  <a:srgbClr val="000000"/>
                </a:solidFill>
                <a:latin typeface="Calibri"/>
              </a:rPr>
              <a:t>weld</a:t>
            </a:r>
            <a:r>
              <a:rPr lang="hu-HU" sz="2400" spc="-1" dirty="0">
                <a:solidFill>
                  <a:srgbClr val="000000"/>
                </a:solidFill>
                <a:latin typeface="Calibri"/>
              </a:rPr>
              <a:t>. The </a:t>
            </a:r>
            <a:r>
              <a:rPr lang="hu-HU" sz="2400" spc="-1" dirty="0" err="1">
                <a:solidFill>
                  <a:srgbClr val="000000"/>
                </a:solidFill>
                <a:latin typeface="Calibri"/>
              </a:rPr>
              <a:t>cracks</a:t>
            </a:r>
            <a:r>
              <a:rPr lang="hu-HU" sz="24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spc="-1" dirty="0" err="1">
                <a:solidFill>
                  <a:srgbClr val="000000"/>
                </a:solidFill>
                <a:latin typeface="Calibri"/>
              </a:rPr>
              <a:t>are</a:t>
            </a:r>
            <a:r>
              <a:rPr lang="hu-HU" sz="24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spc="-1" dirty="0" err="1">
                <a:solidFill>
                  <a:srgbClr val="000000"/>
                </a:solidFill>
                <a:latin typeface="Calibri"/>
              </a:rPr>
              <a:t>visible</a:t>
            </a:r>
            <a:r>
              <a:rPr lang="hu-HU" sz="24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spc="-1" dirty="0" err="1">
                <a:solidFill>
                  <a:srgbClr val="000000"/>
                </a:solidFill>
                <a:latin typeface="Calibri"/>
              </a:rPr>
              <a:t>when</a:t>
            </a:r>
            <a:r>
              <a:rPr lang="hu-HU" sz="2400" spc="-1" dirty="0">
                <a:solidFill>
                  <a:srgbClr val="000000"/>
                </a:solidFill>
                <a:latin typeface="Calibri"/>
              </a:rPr>
              <a:t> a </a:t>
            </a:r>
            <a:r>
              <a:rPr lang="hu-HU" sz="2400" spc="-1" dirty="0" err="1">
                <a:solidFill>
                  <a:srgbClr val="000000"/>
                </a:solidFill>
                <a:latin typeface="Calibri"/>
              </a:rPr>
              <a:t>white</a:t>
            </a:r>
            <a:r>
              <a:rPr lang="hu-HU" sz="24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spc="-1" dirty="0" err="1">
                <a:solidFill>
                  <a:srgbClr val="000000"/>
                </a:solidFill>
                <a:latin typeface="Calibri"/>
              </a:rPr>
              <a:t>indicator</a:t>
            </a:r>
            <a:r>
              <a:rPr lang="hu-HU" sz="24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spc="-1" dirty="0" err="1">
                <a:solidFill>
                  <a:srgbClr val="000000"/>
                </a:solidFill>
                <a:latin typeface="Calibri"/>
              </a:rPr>
              <a:t>liquid</a:t>
            </a:r>
            <a:r>
              <a:rPr lang="hu-HU" sz="2400" spc="-1" dirty="0">
                <a:solidFill>
                  <a:srgbClr val="000000"/>
                </a:solidFill>
                <a:latin typeface="Calibri"/>
              </a:rPr>
              <a:t> is </a:t>
            </a:r>
            <a:r>
              <a:rPr lang="hu-HU" sz="2400" spc="-1" dirty="0" err="1">
                <a:solidFill>
                  <a:srgbClr val="000000"/>
                </a:solidFill>
                <a:latin typeface="Calibri"/>
              </a:rPr>
              <a:t>added</a:t>
            </a:r>
            <a:r>
              <a:rPr lang="hu-HU" sz="2400" spc="-1" dirty="0">
                <a:solidFill>
                  <a:srgbClr val="000000"/>
                </a:solidFill>
                <a:latin typeface="Calibri"/>
              </a:rPr>
              <a:t>.</a:t>
            </a:r>
            <a:endParaRPr lang="hu-HU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4" name="Picture 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</p:blipFill>
        <p:spPr>
          <a:xfrm>
            <a:off x="4572000" y="1772640"/>
            <a:ext cx="4392000" cy="3294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restart="whenNotActive" fill="hold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childTnLst>
                  <p:par>
                    <p:cTn id="3" fill="hold">
                      <p:stCondLst>
                        <p:cond evt="onClick" delay="0">
                          <p:tgtEl>
                            <p:spTgt spid="154"/>
                          </p:tgtEl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b="1" strike="noStrike" spc="-1">
                <a:solidFill>
                  <a:srgbClr val="000000"/>
                </a:solidFill>
                <a:latin typeface="Calibri"/>
              </a:rPr>
              <a:t>1.3 X-ray examination</a:t>
            </a:r>
            <a:endParaRPr lang="hu-H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TextShape 2"/>
          <p:cNvSpPr txBox="1"/>
          <p:nvPr/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The base material and the weld are examined with X-rays. The result is recorded on a radiation sensitive screen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. –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Even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spc="-1" dirty="0" err="1">
                <a:solidFill>
                  <a:srgbClr val="000000"/>
                </a:solidFill>
                <a:latin typeface="Calibri"/>
              </a:rPr>
              <a:t>with</a:t>
            </a:r>
            <a:r>
              <a:rPr lang="hu-HU" sz="24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little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practice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imperfections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are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easily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recogniseable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. X-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ray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is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most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common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way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of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identifying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welding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deviations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in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quality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assurance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</p:txBody>
      </p:sp>
      <p:pic>
        <p:nvPicPr>
          <p:cNvPr id="157" name="Picture 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</p:blipFill>
        <p:spPr>
          <a:xfrm>
            <a:off x="4572000" y="1772640"/>
            <a:ext cx="4416120" cy="3312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restart="whenNotActive" fill="hold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childTnLst>
                  <p:par>
                    <p:cTn id="3" fill="hold">
                      <p:stCondLst>
                        <p:cond evt="onClick" delay="0">
                          <p:tgtEl>
                            <p:spTgt spid="157"/>
                          </p:tgtEl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b="1" strike="noStrike" spc="-1">
                <a:solidFill>
                  <a:srgbClr val="000000"/>
                </a:solidFill>
                <a:latin typeface="Calibri"/>
              </a:rPr>
              <a:t>1.4 Ultrasonic examination</a:t>
            </a:r>
            <a:endParaRPr lang="hu-H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TextShape 2"/>
          <p:cNvSpPr txBox="1"/>
          <p:nvPr/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561"/>
              </a:spcBef>
              <a:tabLst>
                <a:tab pos="0" algn="l"/>
              </a:tabLst>
            </a:pP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In ultrasonic examination the weld is examined by using high-frequency directional sound waves. It works with an emitter-receiver, in which the receiver registers an echo with which you can clearly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Calibri"/>
              </a:rPr>
              <a:t>recognise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 slag inclusions, lack of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Calibri"/>
              </a:rPr>
              <a:t>fusio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n and </a:t>
            </a:r>
            <a:r>
              <a:rPr lang="hu-HU" sz="2400" spc="-1" dirty="0" err="1">
                <a:solidFill>
                  <a:srgbClr val="000000"/>
                </a:solidFill>
                <a:latin typeface="Calibri"/>
              </a:rPr>
              <a:t>others</a:t>
            </a:r>
            <a:r>
              <a:rPr lang="hu-HU" sz="2400" spc="-1" dirty="0">
                <a:solidFill>
                  <a:srgbClr val="000000"/>
                </a:solidFill>
                <a:latin typeface="Calibri"/>
              </a:rPr>
              <a:t>. </a:t>
            </a:r>
          </a:p>
          <a:p>
            <a:pPr algn="just">
              <a:lnSpc>
                <a:spcPct val="100000"/>
              </a:lnSpc>
              <a:spcBef>
                <a:spcPts val="561"/>
              </a:spcBef>
              <a:tabLst>
                <a:tab pos="0" algn="l"/>
              </a:tabLst>
            </a:pP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It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is a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very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precise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technique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to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find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location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and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dimensions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of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deviation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algn="just">
              <a:lnSpc>
                <a:spcPct val="100000"/>
              </a:lnSpc>
              <a:spcBef>
                <a:spcPts val="561"/>
              </a:spcBef>
              <a:tabLst>
                <a:tab pos="0" algn="l"/>
              </a:tabLst>
            </a:pPr>
            <a:endParaRPr lang="hu-HU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0" name="Picture 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</p:blipFill>
        <p:spPr>
          <a:xfrm>
            <a:off x="4572000" y="1772640"/>
            <a:ext cx="4320000" cy="324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restart="whenNotActive" fill="hold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childTnLst>
                  <p:par>
                    <p:cTn id="3" fill="hold">
                      <p:stCondLst>
                        <p:cond evt="onClick" delay="0">
                          <p:tgtEl>
                            <p:spTgt spid="160"/>
                          </p:tgtEl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b="1" strike="noStrike" spc="-1">
                <a:solidFill>
                  <a:srgbClr val="000000"/>
                </a:solidFill>
                <a:latin typeface="Calibri"/>
              </a:rPr>
              <a:t>2. Destructive examinations</a:t>
            </a:r>
            <a:endParaRPr lang="hu-H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TextShape 2"/>
          <p:cNvSpPr txBox="1"/>
          <p:nvPr/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>
            <a:normAutofit lnSpcReduction="10000"/>
          </a:bodyPr>
          <a:lstStyle/>
          <a:p>
            <a:pPr algn="just">
              <a:lnSpc>
                <a:spcPct val="10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For destructive e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x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amination parts of the workpiece and the weld must be prepared. Test pieces are taken from the weld and machined. In some cases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these test pieces are further prepared by making a local reduced section, a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making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notch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in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surface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 or polishing the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Calibri"/>
              </a:rPr>
              <a:t>surfac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e.</a:t>
            </a:r>
          </a:p>
          <a:p>
            <a:pPr algn="just">
              <a:lnSpc>
                <a:spcPct val="10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One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special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way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is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breaking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test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piece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under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normal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temperature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</p:txBody>
      </p:sp>
      <p:pic>
        <p:nvPicPr>
          <p:cNvPr id="163" name="Picture 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</p:blipFill>
        <p:spPr>
          <a:xfrm>
            <a:off x="4572000" y="1772640"/>
            <a:ext cx="4320000" cy="324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restart="whenNotActive" fill="hold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childTnLst>
                  <p:par>
                    <p:cTn id="3" fill="hold">
                      <p:stCondLst>
                        <p:cond evt="onClick" delay="0">
                          <p:tgtEl>
                            <p:spTgt spid="163"/>
                          </p:tgtEl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b="1" strike="noStrike" spc="-1">
                <a:solidFill>
                  <a:srgbClr val="000000"/>
                </a:solidFill>
                <a:latin typeface="Calibri"/>
              </a:rPr>
              <a:t>2.1 Fracture test</a:t>
            </a:r>
            <a:endParaRPr lang="hu-H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" name="TextShape 2"/>
          <p:cNvSpPr txBox="1"/>
          <p:nvPr/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The fracture test is mainly applied for fillet welds. It is a quick test that shows whether the fillet weld has a good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Calibri"/>
              </a:rPr>
              <a:t>penetraion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 and whether there is lack of fusion. The judgement requires expertise (EN1320)</a:t>
            </a:r>
            <a:endParaRPr lang="hu-HU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6" name="Picture 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</p:blipFill>
        <p:spPr>
          <a:xfrm>
            <a:off x="4716000" y="1772640"/>
            <a:ext cx="4128120" cy="3096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restart="whenNotActive" fill="hold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childTnLst>
                  <p:par>
                    <p:cTn id="3" fill="hold">
                      <p:stCondLst>
                        <p:cond evt="onClick" delay="0">
                          <p:tgtEl>
                            <p:spTgt spid="166"/>
                          </p:tgtEl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b="1" strike="noStrike" spc="-1">
                <a:solidFill>
                  <a:srgbClr val="000000"/>
                </a:solidFill>
                <a:latin typeface="Calibri"/>
              </a:rPr>
              <a:t>2.2. Macro test</a:t>
            </a:r>
            <a:endParaRPr lang="hu-H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8" name="TextShape 2"/>
          <p:cNvSpPr txBox="1"/>
          <p:nvPr/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A careful preparation is necessary for producing a macro of a weld cross section. After the necessary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Calibri"/>
              </a:rPr>
              <a:t>saqing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 and polishing, etchant is applied to the weld. After some time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,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 you will see that the weld 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and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deviations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become 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such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as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:</a:t>
            </a:r>
          </a:p>
          <a:p>
            <a:pPr marL="342900" indent="-342900" algn="just">
              <a:lnSpc>
                <a:spcPct val="100000"/>
              </a:lnSpc>
              <a:spcBef>
                <a:spcPts val="479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Porosity</a:t>
            </a:r>
            <a:endParaRPr lang="hu-HU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342900" indent="-342900" algn="just">
              <a:lnSpc>
                <a:spcPct val="100000"/>
              </a:lnSpc>
              <a:spcBef>
                <a:spcPts val="479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hu-HU" sz="2400" spc="-1" dirty="0" err="1">
                <a:solidFill>
                  <a:srgbClr val="000000"/>
                </a:solidFill>
                <a:latin typeface="Calibri"/>
              </a:rPr>
              <a:t>Lack</a:t>
            </a:r>
            <a:r>
              <a:rPr lang="hu-HU" sz="24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spc="-1" dirty="0" err="1">
                <a:solidFill>
                  <a:srgbClr val="000000"/>
                </a:solidFill>
                <a:latin typeface="Calibri"/>
              </a:rPr>
              <a:t>fusion</a:t>
            </a:r>
            <a:endParaRPr lang="hu-HU" sz="2400" spc="-1" dirty="0">
              <a:solidFill>
                <a:srgbClr val="000000"/>
              </a:solidFill>
              <a:latin typeface="Calibri"/>
            </a:endParaRPr>
          </a:p>
          <a:p>
            <a:pPr marL="342900" indent="-342900" algn="just">
              <a:lnSpc>
                <a:spcPct val="100000"/>
              </a:lnSpc>
              <a:spcBef>
                <a:spcPts val="479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hu-HU" sz="24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Insufficient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penetration</a:t>
            </a:r>
            <a:endParaRPr lang="hu-HU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9" name="Picture 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</p:blipFill>
        <p:spPr>
          <a:xfrm>
            <a:off x="4716000" y="1772640"/>
            <a:ext cx="4128120" cy="3096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restart="whenNotActive" fill="hold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childTnLst>
                  <p:par>
                    <p:cTn id="3" fill="hold">
                      <p:stCondLst>
                        <p:cond evt="onClick" delay="0">
                          <p:tgtEl>
                            <p:spTgt spid="169"/>
                          </p:tgtEl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b="1" strike="noStrike" spc="-1">
                <a:solidFill>
                  <a:srgbClr val="000000"/>
                </a:solidFill>
                <a:latin typeface="Calibri"/>
              </a:rPr>
              <a:t>2.3 Hardness test</a:t>
            </a:r>
            <a:endParaRPr lang="hu-H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1" name="TextShape 2"/>
          <p:cNvSpPr txBox="1"/>
          <p:nvPr/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0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This 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test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measures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the ductility of the joint. </a:t>
            </a:r>
            <a:r>
              <a:rPr lang="hu-HU" sz="2400" spc="-1" dirty="0">
                <a:solidFill>
                  <a:srgbClr val="000000"/>
                </a:solidFill>
                <a:latin typeface="Calibri"/>
              </a:rPr>
              <a:t>D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Calibri"/>
              </a:rPr>
              <a:t>uctility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spc="-1" dirty="0" err="1">
                <a:solidFill>
                  <a:srgbClr val="000000"/>
                </a:solidFill>
                <a:latin typeface="Calibri"/>
              </a:rPr>
              <a:t>gets</a:t>
            </a:r>
            <a:r>
              <a:rPr lang="hu-HU" sz="24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spc="-1" dirty="0" err="1">
                <a:solidFill>
                  <a:srgbClr val="000000"/>
                </a:solidFill>
                <a:latin typeface="Calibri"/>
              </a:rPr>
              <a:t>lower</a:t>
            </a:r>
            <a:r>
              <a:rPr lang="hu-HU" sz="24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spc="-1" dirty="0" err="1">
                <a:solidFill>
                  <a:srgbClr val="000000"/>
                </a:solidFill>
                <a:latin typeface="Calibri"/>
              </a:rPr>
              <a:t>if</a:t>
            </a:r>
            <a:r>
              <a:rPr lang="hu-HU" sz="24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the hardness of the weld is too high. 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The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process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is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called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, Vickers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hardness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test</a:t>
            </a:r>
            <a:r>
              <a:rPr lang="hu-HU" sz="2400" spc="-1" dirty="0">
                <a:solidFill>
                  <a:srgbClr val="000000"/>
                </a:solidFill>
                <a:latin typeface="Calibri"/>
              </a:rPr>
              <a:t>. </a:t>
            </a:r>
            <a:r>
              <a:rPr lang="en-GB" sz="2400" spc="-1" dirty="0">
                <a:solidFill>
                  <a:srgbClr val="000000"/>
                </a:solidFill>
                <a:latin typeface="Calibri"/>
              </a:rPr>
              <a:t>The unit of hardness given by the test is known as the Vickers Pyramid Number (HV)</a:t>
            </a:r>
            <a:r>
              <a:rPr lang="hu-HU" sz="2400" spc="-1" dirty="0">
                <a:solidFill>
                  <a:srgbClr val="000000"/>
                </a:solidFill>
                <a:latin typeface="Calibri"/>
              </a:rPr>
              <a:t>. The </a:t>
            </a:r>
            <a:r>
              <a:rPr lang="hu-HU" sz="2400" spc="-1" dirty="0" err="1">
                <a:solidFill>
                  <a:srgbClr val="000000"/>
                </a:solidFill>
                <a:latin typeface="Calibri"/>
              </a:rPr>
              <a:t>pyramid</a:t>
            </a:r>
            <a:r>
              <a:rPr lang="hu-HU" sz="24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spc="-1" dirty="0" err="1">
                <a:solidFill>
                  <a:srgbClr val="000000"/>
                </a:solidFill>
                <a:latin typeface="Calibri"/>
              </a:rPr>
              <a:t>refers</a:t>
            </a:r>
            <a:r>
              <a:rPr lang="hu-HU" sz="24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spc="-1" dirty="0" err="1">
                <a:solidFill>
                  <a:srgbClr val="000000"/>
                </a:solidFill>
                <a:latin typeface="Calibri"/>
              </a:rPr>
              <a:t>to</a:t>
            </a:r>
            <a:r>
              <a:rPr lang="hu-HU" sz="24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hu-HU" sz="24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spc="-1" dirty="0" err="1">
                <a:solidFill>
                  <a:srgbClr val="000000"/>
                </a:solidFill>
                <a:latin typeface="Calibri"/>
              </a:rPr>
              <a:t>diamond</a:t>
            </a:r>
            <a:r>
              <a:rPr lang="hu-HU" sz="24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spc="-1" dirty="0" err="1">
                <a:solidFill>
                  <a:srgbClr val="000000"/>
                </a:solidFill>
                <a:latin typeface="Calibri"/>
              </a:rPr>
              <a:t>used</a:t>
            </a:r>
            <a:r>
              <a:rPr lang="hu-HU" sz="2400" spc="-1" dirty="0">
                <a:solidFill>
                  <a:srgbClr val="000000"/>
                </a:solidFill>
                <a:latin typeface="Calibri"/>
              </a:rPr>
              <a:t> in </a:t>
            </a:r>
            <a:r>
              <a:rPr lang="hu-HU" sz="2400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hu-HU" sz="2400" spc="-1" dirty="0">
                <a:solidFill>
                  <a:srgbClr val="000000"/>
                </a:solidFill>
                <a:latin typeface="Calibri"/>
              </a:rPr>
              <a:t> test. 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T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h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e maximum hardness of a weld for a determined material is prescribed and is given in „HV”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value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. The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locations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of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weld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to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be tested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are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precisely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prescribed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too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.</a:t>
            </a:r>
            <a:endParaRPr lang="hu-HU" sz="2400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2" name="Picture 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</p:blipFill>
        <p:spPr>
          <a:xfrm>
            <a:off x="4644000" y="1772640"/>
            <a:ext cx="4224240" cy="316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restart="whenNotActive" fill="hold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childTnLst>
                  <p:par>
                    <p:cTn id="3" fill="hold">
                      <p:stCondLst>
                        <p:cond evt="onClick" delay="0">
                          <p:tgtEl>
                            <p:spTgt spid="172"/>
                          </p:tgtEl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b="1" strike="noStrike" spc="-1">
                <a:solidFill>
                  <a:srgbClr val="000000"/>
                </a:solidFill>
                <a:latin typeface="Calibri"/>
              </a:rPr>
              <a:t>2.4 Transverse tensile test</a:t>
            </a:r>
            <a:endParaRPr lang="hu-H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" name="TextShape 2"/>
          <p:cNvSpPr txBox="1"/>
          <p:nvPr/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For a butt weld the fusion between weld and base material can be tested and measured with a transverse tensile test. The dimensions of the test piece are taken accurately before testing. Finally the load at fracture and the location of the fracture are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Calibri"/>
              </a:rPr>
              <a:t>registere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d.</a:t>
            </a:r>
          </a:p>
        </p:txBody>
      </p:sp>
      <p:pic>
        <p:nvPicPr>
          <p:cNvPr id="175" name="Picture 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</p:blipFill>
        <p:spPr>
          <a:xfrm>
            <a:off x="4644000" y="1772640"/>
            <a:ext cx="4224240" cy="316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restart="whenNotActive" fill="hold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childTnLst>
                  <p:par>
                    <p:cTn id="3" fill="hold">
                      <p:stCondLst>
                        <p:cond evt="onClick" delay="0">
                          <p:tgtEl>
                            <p:spTgt spid="175"/>
                          </p:tgtEl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b="1" strike="noStrike" spc="-1">
                <a:solidFill>
                  <a:srgbClr val="000000"/>
                </a:solidFill>
                <a:latin typeface="Calibri"/>
              </a:rPr>
              <a:t>2.5 Bend test</a:t>
            </a:r>
            <a:endParaRPr lang="hu-H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7" name="TextShape 2"/>
          <p:cNvSpPr txBox="1"/>
          <p:nvPr/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The bend test is carried out on a correctly prepared test piece taken from a butt weld. It gives mainly information about the existence of lack of fusion defects in the weld. </a:t>
            </a:r>
            <a:endParaRPr lang="hu-HU" sz="2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8" name="Picture 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</p:blipFill>
        <p:spPr>
          <a:xfrm>
            <a:off x="4644000" y="1772640"/>
            <a:ext cx="4224240" cy="316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restart="whenNotActive" fill="hold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childTnLst>
                  <p:par>
                    <p:cTn id="3" fill="hold">
                      <p:stCondLst>
                        <p:cond evt="onClick" delay="0">
                          <p:tgtEl>
                            <p:spTgt spid="178"/>
                          </p:tgtEl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 dirty="0">
                <a:solidFill>
                  <a:srgbClr val="000000"/>
                </a:solidFill>
                <a:latin typeface="Calibri"/>
              </a:rPr>
              <a:t>Deviations in welding</a:t>
            </a:r>
          </a:p>
        </p:txBody>
      </p:sp>
      <p:sp>
        <p:nvSpPr>
          <p:cNvPr id="127" name="TextShape 2"/>
          <p:cNvSpPr txBox="1"/>
          <p:nvPr/>
        </p:nvSpPr>
        <p:spPr>
          <a:xfrm>
            <a:off x="368422" y="1600200"/>
            <a:ext cx="4753993" cy="452556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Numerous factors can cause deviations in the welding process. Deviations could be perfectly avoided by properly setting the welding parameters. 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According to the standard EN ISO 6520 thes</a:t>
            </a:r>
            <a:r>
              <a:rPr lang="en-US" sz="2000" spc="-1" dirty="0">
                <a:solidFill>
                  <a:srgbClr val="000000"/>
                </a:solidFill>
                <a:latin typeface="Calibri"/>
              </a:rPr>
              <a:t>e are the main categories of deviations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100 Cracks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200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Calibri"/>
              </a:rPr>
              <a:t>Porostiy</a:t>
            </a:r>
            <a:endParaRPr lang="en-US" sz="2000" b="0" strike="noStrike" spc="-1" dirty="0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300 </a:t>
            </a:r>
            <a:r>
              <a:rPr lang="en-US" sz="2000" spc="-1" dirty="0">
                <a:solidFill>
                  <a:srgbClr val="000000"/>
                </a:solidFill>
                <a:latin typeface="Calibri"/>
              </a:rPr>
              <a:t>Solid inclusions</a:t>
            </a:r>
            <a:endParaRPr lang="en-US" sz="2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400 Lack of fusion </a:t>
            </a:r>
            <a:r>
              <a:rPr lang="en-US" sz="2000" spc="-1" dirty="0">
                <a:solidFill>
                  <a:srgbClr val="000000"/>
                </a:solidFill>
                <a:latin typeface="Calibri"/>
              </a:rPr>
              <a:t>/ 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insufficient penetration</a:t>
            </a:r>
            <a:endParaRPr lang="en-US" sz="1800" b="0" strike="noStrike" spc="-1" dirty="0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500 Geometric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Calibri"/>
              </a:rPr>
              <a:t>deivations</a:t>
            </a:r>
            <a:endParaRPr lang="en-US" sz="2000" b="0" strike="noStrike" spc="-1" dirty="0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600 </a:t>
            </a:r>
            <a:r>
              <a:rPr lang="en-US" sz="2000" spc="-1" dirty="0">
                <a:solidFill>
                  <a:srgbClr val="000000"/>
                </a:solidFill>
                <a:latin typeface="Calibri"/>
              </a:rPr>
              <a:t>Other deviations</a:t>
            </a:r>
            <a:endParaRPr lang="en-US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8" name="Tartalom helye 6" descr="H81.JPG"/>
          <p:cNvPicPr/>
          <p:nvPr/>
        </p:nvPicPr>
        <p:blipFill>
          <a:blip r:embed="rId2"/>
          <a:stretch/>
        </p:blipFill>
        <p:spPr>
          <a:xfrm>
            <a:off x="5362112" y="1944612"/>
            <a:ext cx="3586337" cy="2858207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hu-HU" sz="4400" b="1" strike="noStrike" spc="-1">
                <a:solidFill>
                  <a:srgbClr val="000000"/>
                </a:solidFill>
                <a:latin typeface="Calibri"/>
              </a:rPr>
              <a:t>2.6 Notch fracture test</a:t>
            </a:r>
            <a:endParaRPr lang="hu-H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0" name="TextShape 2"/>
          <p:cNvSpPr txBox="1"/>
          <p:nvPr/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This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test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gives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information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about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ductility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of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welded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joint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. The test specimen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can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be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taken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from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different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parts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of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test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piece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it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can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be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taken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from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weld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and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heat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affected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zone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. In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this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testpiece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a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notch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is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milled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which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will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or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will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not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be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initiation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of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fracture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.</a:t>
            </a:r>
            <a:br>
              <a:rPr lang="hu-HU" sz="2400" b="0" strike="noStrike" spc="-1" dirty="0">
                <a:solidFill>
                  <a:srgbClr val="000000"/>
                </a:solidFill>
                <a:latin typeface="Calibri"/>
              </a:rPr>
            </a:b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This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examination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is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done</a:t>
            </a:r>
            <a:r>
              <a:rPr lang="hu-HU" sz="2400" spc="-1" dirty="0">
                <a:solidFill>
                  <a:srgbClr val="000000"/>
                </a:solidFill>
                <a:latin typeface="Calibri"/>
              </a:rPr>
              <a:t> in </a:t>
            </a:r>
            <a:r>
              <a:rPr lang="hu-HU" sz="2400" spc="-1" dirty="0" err="1">
                <a:solidFill>
                  <a:srgbClr val="000000"/>
                </a:solidFill>
                <a:latin typeface="Calibri"/>
              </a:rPr>
              <a:t>different</a:t>
            </a:r>
            <a:r>
              <a:rPr lang="hu-HU" sz="24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spc="-1" dirty="0" err="1">
                <a:solidFill>
                  <a:srgbClr val="000000"/>
                </a:solidFill>
                <a:latin typeface="Calibri"/>
              </a:rPr>
              <a:t>temperatures</a:t>
            </a:r>
            <a:r>
              <a:rPr lang="hu-HU" sz="2400" spc="-1" dirty="0">
                <a:solidFill>
                  <a:srgbClr val="000000"/>
                </a:solidFill>
                <a:latin typeface="Calibri"/>
              </a:rPr>
              <a:t>.</a:t>
            </a:r>
            <a:endParaRPr lang="hu-HU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1" name="Picture 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</p:blipFill>
        <p:spPr>
          <a:xfrm>
            <a:off x="4572000" y="1772640"/>
            <a:ext cx="4320000" cy="324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restart="whenNotActive" fill="hold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childTnLst>
                  <p:par>
                    <p:cTn id="3" fill="hold">
                      <p:stCondLst>
                        <p:cond evt="onClick" delay="0">
                          <p:tgtEl>
                            <p:spTgt spid="181"/>
                          </p:tgtEl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hu-HU" sz="4400" b="0" strike="noStrike" spc="-1">
                <a:solidFill>
                  <a:srgbClr val="000000"/>
                </a:solidFill>
                <a:latin typeface="Calibri"/>
              </a:rPr>
              <a:t>100. Cracks</a:t>
            </a:r>
          </a:p>
        </p:txBody>
      </p:sp>
      <p:sp>
        <p:nvSpPr>
          <p:cNvPr id="130" name="TextShape 2"/>
          <p:cNvSpPr txBox="1"/>
          <p:nvPr/>
        </p:nvSpPr>
        <p:spPr>
          <a:xfrm>
            <a:off x="395640" y="1340640"/>
            <a:ext cx="8290800" cy="122436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en-GB" sz="2400" b="0" strike="noStrike" spc="-1" dirty="0">
                <a:solidFill>
                  <a:srgbClr val="000000"/>
                </a:solidFill>
                <a:latin typeface="Calibri"/>
              </a:rPr>
              <a:t>Crack may occur because of cooling down or tension. They are longitudinal or transverse cracks, inside the heat affected zone or inside the material. </a:t>
            </a:r>
          </a:p>
        </p:txBody>
      </p:sp>
      <p:pic>
        <p:nvPicPr>
          <p:cNvPr id="131" name="Tartalom helye 4" descr="fout1_fb.jpg"/>
          <p:cNvPicPr/>
          <p:nvPr/>
        </p:nvPicPr>
        <p:blipFill>
          <a:blip r:embed="rId2"/>
          <a:stretch/>
        </p:blipFill>
        <p:spPr>
          <a:xfrm>
            <a:off x="1907640" y="2565000"/>
            <a:ext cx="5040360" cy="4032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hu-HU" sz="4400" b="0" strike="noStrike" spc="-1">
                <a:solidFill>
                  <a:srgbClr val="000000"/>
                </a:solidFill>
                <a:latin typeface="Calibri"/>
              </a:rPr>
              <a:t>200. </a:t>
            </a: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Porosity</a:t>
            </a:r>
            <a:endParaRPr lang="hu-H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" name="TextShape 2"/>
          <p:cNvSpPr txBox="1"/>
          <p:nvPr/>
        </p:nvSpPr>
        <p:spPr>
          <a:xfrm>
            <a:off x="467640" y="1268640"/>
            <a:ext cx="8229240" cy="1536704"/>
          </a:xfrm>
          <a:prstGeom prst="rect">
            <a:avLst/>
          </a:prstGeom>
          <a:noFill/>
          <a:ln w="0">
            <a:noFill/>
          </a:ln>
        </p:spPr>
        <p:txBody>
          <a:bodyPr>
            <a:normAutofit lnSpcReduction="10000"/>
          </a:bodyPr>
          <a:lstStyle/>
          <a:p>
            <a:pPr algn="just">
              <a:lnSpc>
                <a:spcPct val="10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In a weld, porosity </a:t>
            </a:r>
            <a:r>
              <a:rPr lang="en-US" sz="2400" spc="-1" dirty="0">
                <a:solidFill>
                  <a:srgbClr val="000000"/>
                </a:solidFill>
                <a:latin typeface="Calibri"/>
              </a:rPr>
              <a:t>may occur 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by the lack or interruption of the shielding gas. Sometimes you can see porosity on the surface.  Porosity on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X-ray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screen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is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depicted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as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dark, round spots. They are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Calibri"/>
              </a:rPr>
              <a:t>gassholes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or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gas-canals.  </a:t>
            </a:r>
          </a:p>
        </p:txBody>
      </p:sp>
      <p:pic>
        <p:nvPicPr>
          <p:cNvPr id="134" name="Kép 6" descr="fout2_fb.jpg"/>
          <p:cNvPicPr/>
          <p:nvPr/>
        </p:nvPicPr>
        <p:blipFill>
          <a:blip r:embed="rId2"/>
          <a:stretch/>
        </p:blipFill>
        <p:spPr>
          <a:xfrm>
            <a:off x="2123640" y="2881800"/>
            <a:ext cx="4752000" cy="3801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3</a:t>
            </a:r>
            <a:r>
              <a:rPr lang="hu-HU" sz="4400" b="0" strike="noStrike" spc="-1">
                <a:solidFill>
                  <a:srgbClr val="000000"/>
                </a:solidFill>
                <a:latin typeface="Calibri"/>
              </a:rPr>
              <a:t>00</a:t>
            </a: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. Solid inclusions </a:t>
            </a:r>
            <a:endParaRPr lang="hu-H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" name="TextShape 2"/>
          <p:cNvSpPr txBox="1"/>
          <p:nvPr/>
        </p:nvSpPr>
        <p:spPr>
          <a:xfrm>
            <a:off x="467640" y="126864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Solid inclusions occur in many variations. On the X-ray you can see particles of tungsten like white, irregular spots. They arise when the electrode touches the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Calibri"/>
              </a:rPr>
              <a:t>weldpool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. </a:t>
            </a:r>
            <a:endParaRPr lang="hu-HU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7" name="Kép 6" descr="fout3_fb.jpg"/>
          <p:cNvPicPr/>
          <p:nvPr/>
        </p:nvPicPr>
        <p:blipFill>
          <a:blip r:embed="rId2"/>
          <a:stretch/>
        </p:blipFill>
        <p:spPr>
          <a:xfrm>
            <a:off x="2123640" y="2478600"/>
            <a:ext cx="5148360" cy="4118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4</a:t>
            </a:r>
            <a:r>
              <a:rPr lang="hu-HU" sz="4400" b="0" strike="noStrike" spc="-1">
                <a:solidFill>
                  <a:srgbClr val="000000"/>
                </a:solidFill>
                <a:latin typeface="Calibri"/>
              </a:rPr>
              <a:t>00</a:t>
            </a: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. Lack of fusion/ insufficient penetration</a:t>
            </a:r>
            <a:endParaRPr lang="hu-H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TextShape 2"/>
          <p:cNvSpPr txBox="1"/>
          <p:nvPr/>
        </p:nvSpPr>
        <p:spPr>
          <a:xfrm>
            <a:off x="395640" y="1484640"/>
            <a:ext cx="8229240" cy="1541160"/>
          </a:xfrm>
          <a:prstGeom prst="rect">
            <a:avLst/>
          </a:prstGeom>
          <a:noFill/>
          <a:ln w="0">
            <a:noFill/>
          </a:ln>
        </p:spPr>
        <p:txBody>
          <a:bodyPr>
            <a:normAutofit lnSpcReduction="10000"/>
          </a:bodyPr>
          <a:lstStyle/>
          <a:p>
            <a:pPr algn="just">
              <a:lnSpc>
                <a:spcPct val="10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Lack of fusion/ insufficient penetration is mostly caused by insufficient skills of the welder.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See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an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example</a:t>
            </a:r>
            <a:r>
              <a:rPr lang="hu-HU" sz="2400" b="0" strike="noStrike" spc="-1" dirty="0">
                <a:solidFill>
                  <a:srgbClr val="000000"/>
                </a:solidFill>
                <a:latin typeface="Calibri"/>
              </a:rPr>
              <a:t> of a 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local insufficient penetration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on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 the X-ray </a:t>
            </a:r>
            <a:r>
              <a:rPr lang="hu-HU" sz="2400" b="0" strike="noStrike" spc="-1" dirty="0" err="1">
                <a:solidFill>
                  <a:srgbClr val="000000"/>
                </a:solidFill>
                <a:latin typeface="Calibri"/>
              </a:rPr>
              <a:t>below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. The sharp edges of the v-joint are not melted and clearly visible as a grey line. </a:t>
            </a:r>
            <a:endParaRPr lang="hu-HU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0" name="Kép 6" descr="fout4_fb.jpg"/>
          <p:cNvPicPr/>
          <p:nvPr/>
        </p:nvPicPr>
        <p:blipFill>
          <a:blip r:embed="rId2"/>
          <a:stretch/>
        </p:blipFill>
        <p:spPr>
          <a:xfrm>
            <a:off x="2555640" y="3025800"/>
            <a:ext cx="4608000" cy="3686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5</a:t>
            </a:r>
            <a:r>
              <a:rPr lang="hu-HU" sz="4400" b="0" strike="noStrike" spc="-1">
                <a:solidFill>
                  <a:srgbClr val="000000"/>
                </a:solidFill>
                <a:latin typeface="Calibri"/>
              </a:rPr>
              <a:t>00</a:t>
            </a: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. Geometric deviations</a:t>
            </a:r>
            <a:endParaRPr lang="hu-H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TextShape 2"/>
          <p:cNvSpPr txBox="1"/>
          <p:nvPr/>
        </p:nvSpPr>
        <p:spPr>
          <a:xfrm>
            <a:off x="395640" y="1268640"/>
            <a:ext cx="8229240" cy="155556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A frequent geometric deviation is the out-of-line positioning of the pieces. It’s commonly called high-low. The deviation is usually caused by the welder. On the X-ray we see black and white differences between one and the other side the weld. </a:t>
            </a:r>
            <a:endParaRPr lang="hu-HU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3" name="Kép 6" descr="fout5_fb.jpg"/>
          <p:cNvPicPr/>
          <p:nvPr/>
        </p:nvPicPr>
        <p:blipFill>
          <a:blip r:embed="rId2"/>
          <a:stretch/>
        </p:blipFill>
        <p:spPr>
          <a:xfrm>
            <a:off x="1979640" y="2824200"/>
            <a:ext cx="4896360" cy="3916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6</a:t>
            </a:r>
            <a:r>
              <a:rPr lang="hu-HU" sz="4400" b="0" strike="noStrike" spc="-1">
                <a:solidFill>
                  <a:srgbClr val="000000"/>
                </a:solidFill>
                <a:latin typeface="Calibri"/>
              </a:rPr>
              <a:t>00</a:t>
            </a: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. Other deviations</a:t>
            </a:r>
            <a:endParaRPr lang="hu-H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" name="TextShape 2"/>
          <p:cNvSpPr txBox="1"/>
          <p:nvPr/>
        </p:nvSpPr>
        <p:spPr>
          <a:xfrm>
            <a:off x="467640" y="1268640"/>
            <a:ext cx="8229240" cy="151236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The deviations that could not be classified above belong here. In our example we show spatter. Spatter unlikely occurs in TIG welding, since TIG welding is basically a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Calibri"/>
              </a:rPr>
              <a:t>splatterfree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 process. </a:t>
            </a:r>
          </a:p>
        </p:txBody>
      </p:sp>
      <p:pic>
        <p:nvPicPr>
          <p:cNvPr id="146" name="Kép 7" descr="fout6_fb.jpg"/>
          <p:cNvPicPr/>
          <p:nvPr/>
        </p:nvPicPr>
        <p:blipFill>
          <a:blip r:embed="rId2"/>
          <a:stretch/>
        </p:blipFill>
        <p:spPr>
          <a:xfrm>
            <a:off x="2339640" y="2781000"/>
            <a:ext cx="4914360" cy="3931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hu-HU" sz="4400" b="1" strike="noStrike" spc="-1" dirty="0">
                <a:solidFill>
                  <a:srgbClr val="000000"/>
                </a:solidFill>
                <a:latin typeface="Calibri"/>
              </a:rPr>
              <a:t>Testing </a:t>
            </a:r>
            <a:r>
              <a:rPr lang="hu-HU" sz="4400" b="1" strike="noStrike" spc="-1" dirty="0" err="1">
                <a:solidFill>
                  <a:srgbClr val="000000"/>
                </a:solidFill>
                <a:latin typeface="Calibri"/>
              </a:rPr>
              <a:t>processes</a:t>
            </a:r>
            <a:endParaRPr lang="hu-HU" sz="4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marL="514440" indent="-514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AutoNum type="arabicPeriod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Non-destructive testing</a:t>
            </a:r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  <a:p>
            <a:pPr marL="514440" indent="-514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AutoNum type="arabicPeriod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Destrucitve testing</a:t>
            </a:r>
            <a:endParaRPr lang="hu-H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460</TotalTime>
  <Words>995</Words>
  <Application>Microsoft Office PowerPoint</Application>
  <PresentationFormat>Diavetítés a képernyőre (4:3 oldalarány)</PresentationFormat>
  <Paragraphs>54</Paragraphs>
  <Slides>20</Slides>
  <Notes>0</Notes>
  <HiddenSlides>0</HiddenSlides>
  <MMClips>11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3</vt:i4>
      </vt:variant>
      <vt:variant>
        <vt:lpstr>Diacímek</vt:lpstr>
      </vt:variant>
      <vt:variant>
        <vt:i4>20</vt:i4>
      </vt:variant>
    </vt:vector>
  </HeadingPairs>
  <TitlesOfParts>
    <vt:vector size="28" baseType="lpstr">
      <vt:lpstr>Arial</vt:lpstr>
      <vt:lpstr>Calibri</vt:lpstr>
      <vt:lpstr>Symbol</vt:lpstr>
      <vt:lpstr>Times New Roman</vt:lpstr>
      <vt:lpstr>Wingdings</vt:lpstr>
      <vt:lpstr>Office Theme</vt:lpstr>
      <vt:lpstr>Office Theme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Hegesztési eltérések</dc:title>
  <dc:subject/>
  <dc:creator>BSzilvi</dc:creator>
  <dc:description/>
  <cp:lastModifiedBy>Gaal_Ilona@sulid.hu</cp:lastModifiedBy>
  <cp:revision>70</cp:revision>
  <dcterms:created xsi:type="dcterms:W3CDTF">2020-11-18T09:04:33Z</dcterms:created>
  <dcterms:modified xsi:type="dcterms:W3CDTF">2020-12-14T17:36:30Z</dcterms:modified>
  <dc:language>hu-HU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11</vt:i4>
  </property>
  <property fmtid="{D5CDD505-2E9C-101B-9397-08002B2CF9AE}" pid="7" name="Notes">
    <vt:i4>0</vt:i4>
  </property>
  <property fmtid="{D5CDD505-2E9C-101B-9397-08002B2CF9AE}" pid="8" name="PresentationFormat">
    <vt:lpwstr>Diavetítés a képernyőre (4:3 oldalarány)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20</vt:i4>
  </property>
</Properties>
</file>