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0" r:id="rId4"/>
    <p:sldId id="261" r:id="rId5"/>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Közepesen sötét stílus 2 – 5.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23" autoAdjust="0"/>
  </p:normalViewPr>
  <p:slideViewPr>
    <p:cSldViewPr>
      <p:cViewPr varScale="1">
        <p:scale>
          <a:sx n="108" d="100"/>
          <a:sy n="108" d="100"/>
        </p:scale>
        <p:origin x="17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a:t>Mintacím szerkesztése</a:t>
            </a:r>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p>
        </p:txBody>
      </p:sp>
      <p:sp>
        <p:nvSpPr>
          <p:cNvPr id="4" name="Dátum helye 3"/>
          <p:cNvSpPr>
            <a:spLocks noGrp="1"/>
          </p:cNvSpPr>
          <p:nvPr>
            <p:ph type="dt" sz="half" idx="10"/>
          </p:nvPr>
        </p:nvSpPr>
        <p:spPr/>
        <p:txBody>
          <a:bodyPr/>
          <a:lstStyle/>
          <a:p>
            <a:fld id="{46D5A619-2D91-4B4D-BFF9-23E479252B6B}" type="datetimeFigureOut">
              <a:rPr lang="hu-HU" smtClean="0"/>
              <a:pPr/>
              <a:t>2020. 12. 14.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C1E56F3-6C6F-4696-A1F6-2D7B7BD553A8}"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46D5A619-2D91-4B4D-BFF9-23E479252B6B}" type="datetimeFigureOut">
              <a:rPr lang="hu-HU" smtClean="0"/>
              <a:pPr/>
              <a:t>2020. 12. 14.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C1E56F3-6C6F-4696-A1F6-2D7B7BD553A8}"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a:t>Mintacím szerkesztése</a:t>
            </a:r>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46D5A619-2D91-4B4D-BFF9-23E479252B6B}" type="datetimeFigureOut">
              <a:rPr lang="hu-HU" smtClean="0"/>
              <a:pPr/>
              <a:t>2020. 12. 14.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C1E56F3-6C6F-4696-A1F6-2D7B7BD553A8}"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46D5A619-2D91-4B4D-BFF9-23E479252B6B}" type="datetimeFigureOut">
              <a:rPr lang="hu-HU" smtClean="0"/>
              <a:pPr/>
              <a:t>2020. 12. 14.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C1E56F3-6C6F-4696-A1F6-2D7B7BD553A8}"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46D5A619-2D91-4B4D-BFF9-23E479252B6B}" type="datetimeFigureOut">
              <a:rPr lang="hu-HU" smtClean="0"/>
              <a:pPr/>
              <a:t>2020. 12. 14.</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7C1E56F3-6C6F-4696-A1F6-2D7B7BD553A8}"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46D5A619-2D91-4B4D-BFF9-23E479252B6B}" type="datetimeFigureOut">
              <a:rPr lang="hu-HU" smtClean="0"/>
              <a:pPr/>
              <a:t>2020. 12. 14.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C1E56F3-6C6F-4696-A1F6-2D7B7BD553A8}"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a:t>Mintacím szerkesztése</a:t>
            </a:r>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46D5A619-2D91-4B4D-BFF9-23E479252B6B}" type="datetimeFigureOut">
              <a:rPr lang="hu-HU" smtClean="0"/>
              <a:pPr/>
              <a:t>2020. 12. 14.</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7C1E56F3-6C6F-4696-A1F6-2D7B7BD553A8}"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46D5A619-2D91-4B4D-BFF9-23E479252B6B}" type="datetimeFigureOut">
              <a:rPr lang="hu-HU" smtClean="0"/>
              <a:pPr/>
              <a:t>2020. 12. 14.</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7C1E56F3-6C6F-4696-A1F6-2D7B7BD553A8}"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46D5A619-2D91-4B4D-BFF9-23E479252B6B}" type="datetimeFigureOut">
              <a:rPr lang="hu-HU" smtClean="0"/>
              <a:pPr/>
              <a:t>2020. 12. 14.</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7C1E56F3-6C6F-4696-A1F6-2D7B7BD553A8}"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46D5A619-2D91-4B4D-BFF9-23E479252B6B}" type="datetimeFigureOut">
              <a:rPr lang="hu-HU" smtClean="0"/>
              <a:pPr/>
              <a:t>2020. 12. 14.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C1E56F3-6C6F-4696-A1F6-2D7B7BD553A8}"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átum helye 4"/>
          <p:cNvSpPr>
            <a:spLocks noGrp="1"/>
          </p:cNvSpPr>
          <p:nvPr>
            <p:ph type="dt" sz="half" idx="10"/>
          </p:nvPr>
        </p:nvSpPr>
        <p:spPr/>
        <p:txBody>
          <a:bodyPr/>
          <a:lstStyle/>
          <a:p>
            <a:fld id="{46D5A619-2D91-4B4D-BFF9-23E479252B6B}" type="datetimeFigureOut">
              <a:rPr lang="hu-HU" smtClean="0"/>
              <a:pPr/>
              <a:t>2020. 12. 14.</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7C1E56F3-6C6F-4696-A1F6-2D7B7BD553A8}"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D5A619-2D91-4B4D-BFF9-23E479252B6B}" type="datetimeFigureOut">
              <a:rPr lang="hu-HU" smtClean="0"/>
              <a:pPr/>
              <a:t>2020. 12. 14.</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1E56F3-6C6F-4696-A1F6-2D7B7BD553A8}"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err="1"/>
              <a:t>Behaviour</a:t>
            </a:r>
            <a:r>
              <a:rPr lang="hu-HU" dirty="0"/>
              <a:t> of </a:t>
            </a:r>
            <a:r>
              <a:rPr lang="hu-HU" dirty="0" err="1"/>
              <a:t>materials</a:t>
            </a:r>
            <a:r>
              <a:rPr lang="hu-HU" dirty="0"/>
              <a:t> in </a:t>
            </a:r>
            <a:r>
              <a:rPr lang="hu-HU" dirty="0" err="1"/>
              <a:t>welding</a:t>
            </a:r>
            <a:endParaRPr lang="hu-HU" dirty="0"/>
          </a:p>
        </p:txBody>
      </p:sp>
      <p:sp>
        <p:nvSpPr>
          <p:cNvPr id="3" name="Alcím 2"/>
          <p:cNvSpPr>
            <a:spLocks noGrp="1"/>
          </p:cNvSpPr>
          <p:nvPr>
            <p:ph type="subTitle" idx="1"/>
          </p:nvPr>
        </p:nvSpPr>
        <p:spPr/>
        <p:txBody>
          <a:bodyPr/>
          <a:lstStyle/>
          <a:p>
            <a:r>
              <a:rPr lang="hu-HU" dirty="0" err="1"/>
              <a:t>Cracks</a:t>
            </a:r>
            <a:r>
              <a:rPr lang="hu-HU" dirty="0"/>
              <a:t> in </a:t>
            </a:r>
            <a:r>
              <a:rPr lang="hu-HU" dirty="0" err="1"/>
              <a:t>welded</a:t>
            </a:r>
            <a:r>
              <a:rPr lang="hu-HU" dirty="0"/>
              <a:t> </a:t>
            </a:r>
            <a:r>
              <a:rPr lang="hu-HU" dirty="0" err="1"/>
              <a:t>joints</a:t>
            </a:r>
            <a:endParaRPr lang="hu-H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rtalom helye 3"/>
          <p:cNvGraphicFramePr>
            <a:graphicFrameLocks noGrp="1"/>
          </p:cNvGraphicFramePr>
          <p:nvPr>
            <p:ph idx="1"/>
            <p:extLst>
              <p:ext uri="{D42A27DB-BD31-4B8C-83A1-F6EECF244321}">
                <p14:modId xmlns:p14="http://schemas.microsoft.com/office/powerpoint/2010/main" val="3771564321"/>
              </p:ext>
            </p:extLst>
          </p:nvPr>
        </p:nvGraphicFramePr>
        <p:xfrm>
          <a:off x="467544" y="188640"/>
          <a:ext cx="8229600" cy="6131168"/>
        </p:xfrm>
        <a:graphic>
          <a:graphicData uri="http://schemas.openxmlformats.org/drawingml/2006/table">
            <a:tbl>
              <a:tblPr firstRow="1" bandRow="1">
                <a:tableStyleId>{7DF18680-E054-41AD-8BC1-D1AEF772440D}</a:tableStyleId>
              </a:tblPr>
              <a:tblGrid>
                <a:gridCol w="2746648">
                  <a:extLst>
                    <a:ext uri="{9D8B030D-6E8A-4147-A177-3AD203B41FA5}">
                      <a16:colId xmlns:a16="http://schemas.microsoft.com/office/drawing/2014/main" val="20000"/>
                    </a:ext>
                  </a:extLst>
                </a:gridCol>
                <a:gridCol w="5482952">
                  <a:extLst>
                    <a:ext uri="{9D8B030D-6E8A-4147-A177-3AD203B41FA5}">
                      <a16:colId xmlns:a16="http://schemas.microsoft.com/office/drawing/2014/main" val="20001"/>
                    </a:ext>
                  </a:extLst>
                </a:gridCol>
              </a:tblGrid>
              <a:tr h="370840">
                <a:tc>
                  <a:txBody>
                    <a:bodyPr/>
                    <a:lstStyle/>
                    <a:p>
                      <a:endParaRPr lang="hu-HU" dirty="0"/>
                    </a:p>
                  </a:txBody>
                  <a:tcPr/>
                </a:tc>
                <a:tc>
                  <a:txBody>
                    <a:bodyPr/>
                    <a:lstStyle/>
                    <a:p>
                      <a:r>
                        <a:rPr lang="hu-HU" dirty="0"/>
                        <a:t> </a:t>
                      </a:r>
                    </a:p>
                  </a:txBody>
                  <a:tcPr/>
                </a:tc>
                <a:extLst>
                  <a:ext uri="{0D108BD9-81ED-4DB2-BD59-A6C34878D82A}">
                    <a16:rowId xmlns:a16="http://schemas.microsoft.com/office/drawing/2014/main" val="10000"/>
                  </a:ext>
                </a:extLst>
              </a:tr>
              <a:tr h="421248">
                <a:tc>
                  <a:txBody>
                    <a:bodyPr/>
                    <a:lstStyle/>
                    <a:p>
                      <a:pPr marL="0" algn="l" defTabSz="914400" rtl="0" eaLnBrk="1" fontAlgn="ctr" latinLnBrk="0" hangingPunct="1"/>
                      <a:r>
                        <a:rPr lang="hu-HU" sz="1100" u="none" strike="noStrike" kern="1200" dirty="0">
                          <a:solidFill>
                            <a:schemeClr val="dk1"/>
                          </a:solidFill>
                          <a:latin typeface="+mn-lt"/>
                          <a:ea typeface="+mn-ea"/>
                          <a:cs typeface="+mn-cs"/>
                        </a:rPr>
                        <a:t>1. OBJECTIVE</a:t>
                      </a:r>
                    </a:p>
                  </a:txBody>
                  <a:tcPr marL="108000" marR="0" marT="0" marB="0" anchor="ctr"/>
                </a:tc>
                <a:tc>
                  <a:txBody>
                    <a:bodyPr/>
                    <a:lstStyle/>
                    <a:p>
                      <a:pPr algn="ctr" fontAlgn="ctr"/>
                      <a:r>
                        <a:rPr lang="hu-HU" sz="1100" b="0" i="0" u="none" strike="noStrike" dirty="0">
                          <a:solidFill>
                            <a:srgbClr val="000000"/>
                          </a:solidFill>
                          <a:latin typeface="+mn-lt"/>
                        </a:rPr>
                        <a:t>Be </a:t>
                      </a:r>
                      <a:r>
                        <a:rPr lang="hu-HU" sz="1100" b="0" i="0" u="none" strike="noStrike" dirty="0" err="1">
                          <a:solidFill>
                            <a:srgbClr val="000000"/>
                          </a:solidFill>
                          <a:latin typeface="+mn-lt"/>
                        </a:rPr>
                        <a:t>aware</a:t>
                      </a:r>
                      <a:r>
                        <a:rPr lang="hu-HU" sz="1100" b="0" i="0" u="none" strike="noStrike" dirty="0">
                          <a:solidFill>
                            <a:srgbClr val="000000"/>
                          </a:solidFill>
                          <a:latin typeface="+mn-lt"/>
                        </a:rPr>
                        <a:t> of </a:t>
                      </a:r>
                      <a:r>
                        <a:rPr lang="hu-HU" sz="1100" b="0" i="0" u="none" strike="noStrike" dirty="0" err="1">
                          <a:solidFill>
                            <a:srgbClr val="000000"/>
                          </a:solidFill>
                          <a:latin typeface="+mn-lt"/>
                        </a:rPr>
                        <a:t>the</a:t>
                      </a:r>
                      <a:r>
                        <a:rPr lang="hu-HU" sz="1100" b="0" i="0" u="none" strike="noStrike" dirty="0">
                          <a:solidFill>
                            <a:srgbClr val="000000"/>
                          </a:solidFill>
                          <a:latin typeface="+mn-lt"/>
                        </a:rPr>
                        <a:t> </a:t>
                      </a:r>
                      <a:r>
                        <a:rPr lang="hu-HU" sz="1100" b="0" i="0" u="none" strike="noStrike" dirty="0" err="1">
                          <a:solidFill>
                            <a:srgbClr val="000000"/>
                          </a:solidFill>
                          <a:latin typeface="+mn-lt"/>
                        </a:rPr>
                        <a:t>factors</a:t>
                      </a:r>
                      <a:r>
                        <a:rPr lang="hu-HU" sz="1100" b="0" i="0" u="none" strike="noStrike" dirty="0">
                          <a:solidFill>
                            <a:srgbClr val="000000"/>
                          </a:solidFill>
                          <a:latin typeface="+mn-lt"/>
                        </a:rPr>
                        <a:t> and </a:t>
                      </a:r>
                      <a:r>
                        <a:rPr lang="hu-HU" sz="1100" b="0" i="0" u="none" strike="noStrike" dirty="0" err="1">
                          <a:solidFill>
                            <a:srgbClr val="000000"/>
                          </a:solidFill>
                          <a:latin typeface="+mn-lt"/>
                        </a:rPr>
                        <a:t>settings</a:t>
                      </a:r>
                      <a:r>
                        <a:rPr lang="hu-HU" sz="1100" b="0" i="0" u="none" strike="noStrike" dirty="0">
                          <a:solidFill>
                            <a:srgbClr val="000000"/>
                          </a:solidFill>
                          <a:latin typeface="+mn-lt"/>
                        </a:rPr>
                        <a:t> </a:t>
                      </a:r>
                      <a:r>
                        <a:rPr lang="hu-HU" sz="1100" b="0" i="0" u="none" strike="noStrike" dirty="0" err="1">
                          <a:solidFill>
                            <a:srgbClr val="000000"/>
                          </a:solidFill>
                          <a:latin typeface="+mn-lt"/>
                        </a:rPr>
                        <a:t>leading</a:t>
                      </a:r>
                      <a:r>
                        <a:rPr lang="hu-HU" sz="1100" b="0" i="0" u="none" strike="noStrike" dirty="0">
                          <a:solidFill>
                            <a:srgbClr val="000000"/>
                          </a:solidFill>
                          <a:latin typeface="+mn-lt"/>
                        </a:rPr>
                        <a:t> </a:t>
                      </a:r>
                      <a:r>
                        <a:rPr lang="hu-HU" sz="1100" b="0" i="0" u="none" strike="noStrike" dirty="0" err="1">
                          <a:solidFill>
                            <a:srgbClr val="000000"/>
                          </a:solidFill>
                          <a:latin typeface="+mn-lt"/>
                        </a:rPr>
                        <a:t>to</a:t>
                      </a:r>
                      <a:r>
                        <a:rPr lang="hu-HU" sz="1100" b="0" i="0" u="none" strike="noStrike" dirty="0">
                          <a:solidFill>
                            <a:srgbClr val="000000"/>
                          </a:solidFill>
                          <a:latin typeface="+mn-lt"/>
                        </a:rPr>
                        <a:t> </a:t>
                      </a:r>
                      <a:r>
                        <a:rPr lang="hu-HU" sz="1100" b="0" i="0" u="none" strike="noStrike" dirty="0" err="1">
                          <a:solidFill>
                            <a:srgbClr val="000000"/>
                          </a:solidFill>
                          <a:latin typeface="+mn-lt"/>
                        </a:rPr>
                        <a:t>cracks</a:t>
                      </a:r>
                      <a:r>
                        <a:rPr lang="hu-HU" sz="1100" b="0" i="0" u="none" strike="noStrike" dirty="0">
                          <a:solidFill>
                            <a:srgbClr val="000000"/>
                          </a:solidFill>
                          <a:latin typeface="+mn-lt"/>
                        </a:rPr>
                        <a:t> </a:t>
                      </a:r>
                      <a:r>
                        <a:rPr lang="hu-HU" sz="1100" b="0" i="0" u="none" strike="noStrike" dirty="0" err="1">
                          <a:solidFill>
                            <a:srgbClr val="000000"/>
                          </a:solidFill>
                          <a:latin typeface="+mn-lt"/>
                        </a:rPr>
                        <a:t>for</a:t>
                      </a:r>
                      <a:r>
                        <a:rPr lang="hu-HU" sz="1100" b="0" i="0" u="none" strike="noStrike" dirty="0">
                          <a:solidFill>
                            <a:srgbClr val="000000"/>
                          </a:solidFill>
                          <a:latin typeface="+mn-lt"/>
                        </a:rPr>
                        <a:t> </a:t>
                      </a:r>
                      <a:r>
                        <a:rPr lang="hu-HU" sz="1100" b="0" i="0" u="none" strike="noStrike" dirty="0" err="1">
                          <a:solidFill>
                            <a:srgbClr val="000000"/>
                          </a:solidFill>
                          <a:latin typeface="+mn-lt"/>
                        </a:rPr>
                        <a:t>each</a:t>
                      </a:r>
                      <a:r>
                        <a:rPr lang="hu-HU" sz="1100" b="0" i="0" u="none" strike="noStrike" dirty="0">
                          <a:solidFill>
                            <a:srgbClr val="000000"/>
                          </a:solidFill>
                          <a:latin typeface="+mn-lt"/>
                        </a:rPr>
                        <a:t> </a:t>
                      </a:r>
                      <a:r>
                        <a:rPr lang="hu-HU" sz="1100" b="0" i="0" u="none" strike="noStrike" dirty="0" err="1">
                          <a:solidFill>
                            <a:srgbClr val="000000"/>
                          </a:solidFill>
                          <a:latin typeface="+mn-lt"/>
                        </a:rPr>
                        <a:t>presented</a:t>
                      </a:r>
                      <a:r>
                        <a:rPr lang="hu-HU" sz="1100" b="0" i="0" u="none" strike="noStrike" dirty="0">
                          <a:solidFill>
                            <a:srgbClr val="000000"/>
                          </a:solidFill>
                          <a:latin typeface="+mn-lt"/>
                        </a:rPr>
                        <a:t> </a:t>
                      </a:r>
                      <a:r>
                        <a:rPr lang="hu-HU" sz="1100" b="0" i="0" u="none" strike="noStrike" dirty="0" err="1">
                          <a:solidFill>
                            <a:srgbClr val="000000"/>
                          </a:solidFill>
                          <a:latin typeface="+mn-lt"/>
                        </a:rPr>
                        <a:t>example</a:t>
                      </a:r>
                      <a:endParaRPr lang="hu-HU" sz="1100" b="0" i="0" u="none" strike="noStrike" dirty="0">
                        <a:solidFill>
                          <a:srgbClr val="000000"/>
                        </a:solidFill>
                        <a:latin typeface="Calibri"/>
                      </a:endParaRPr>
                    </a:p>
                  </a:txBody>
                  <a:tcPr marL="0" marR="0" marT="0" marB="0" anchor="ctr"/>
                </a:tc>
                <a:extLst>
                  <a:ext uri="{0D108BD9-81ED-4DB2-BD59-A6C34878D82A}">
                    <a16:rowId xmlns:a16="http://schemas.microsoft.com/office/drawing/2014/main" val="10001"/>
                  </a:ext>
                </a:extLst>
              </a:tr>
              <a:tr h="370840">
                <a:tc>
                  <a:txBody>
                    <a:bodyPr/>
                    <a:lstStyle/>
                    <a:p>
                      <a:pPr marL="0" algn="l" defTabSz="914400" rtl="0" eaLnBrk="1" fontAlgn="ctr" latinLnBrk="0" hangingPunct="1"/>
                      <a:r>
                        <a:rPr lang="hu-HU" sz="1100" u="none" strike="noStrike" kern="1200" dirty="0">
                          <a:solidFill>
                            <a:schemeClr val="dk1"/>
                          </a:solidFill>
                          <a:latin typeface="+mn-lt"/>
                          <a:ea typeface="+mn-ea"/>
                          <a:cs typeface="+mn-cs"/>
                        </a:rPr>
                        <a:t>2. TEACHING METHODS</a:t>
                      </a:r>
                    </a:p>
                  </a:txBody>
                  <a:tcPr marL="108000" marR="0" marT="0" marB="0" anchor="ctr"/>
                </a:tc>
                <a:tc>
                  <a:txBody>
                    <a:bodyPr/>
                    <a:lstStyle/>
                    <a:p>
                      <a:pPr algn="ctr" fontAlgn="ctr"/>
                      <a:r>
                        <a:rPr lang="hu-HU" sz="1100" b="0" i="0" u="none" strike="noStrike" dirty="0" err="1">
                          <a:solidFill>
                            <a:srgbClr val="000000"/>
                          </a:solidFill>
                          <a:latin typeface="Calibri"/>
                        </a:rPr>
                        <a:t>Using</a:t>
                      </a:r>
                      <a:r>
                        <a:rPr lang="hu-HU" sz="1100" b="0" i="0" u="none" strike="noStrike" dirty="0">
                          <a:solidFill>
                            <a:srgbClr val="000000"/>
                          </a:solidFill>
                          <a:latin typeface="Calibri"/>
                        </a:rPr>
                        <a:t> </a:t>
                      </a:r>
                      <a:r>
                        <a:rPr lang="hu-HU" sz="1100" b="0" i="0" u="none" strike="noStrike" dirty="0" err="1">
                          <a:solidFill>
                            <a:srgbClr val="000000"/>
                          </a:solidFill>
                          <a:latin typeface="Calibri"/>
                        </a:rPr>
                        <a:t>work</a:t>
                      </a:r>
                      <a:r>
                        <a:rPr lang="hu-HU" sz="1100" b="0" i="0" u="none" strike="noStrike" dirty="0">
                          <a:solidFill>
                            <a:srgbClr val="000000"/>
                          </a:solidFill>
                          <a:latin typeface="Calibri"/>
                        </a:rPr>
                        <a:t> </a:t>
                      </a:r>
                      <a:r>
                        <a:rPr lang="hu-HU" sz="1100" b="0" i="0" u="none" strike="noStrike" dirty="0" err="1">
                          <a:solidFill>
                            <a:srgbClr val="000000"/>
                          </a:solidFill>
                          <a:latin typeface="Calibri"/>
                        </a:rPr>
                        <a:t>groups</a:t>
                      </a:r>
                      <a:br>
                        <a:rPr lang="hu-HU" sz="1100" b="0" i="0" u="none" strike="noStrike" dirty="0">
                          <a:solidFill>
                            <a:srgbClr val="000000"/>
                          </a:solidFill>
                          <a:latin typeface="Calibri"/>
                        </a:rPr>
                      </a:br>
                      <a:r>
                        <a:rPr lang="hu-HU" sz="1100" b="0" i="0" u="none" strike="noStrike" dirty="0" err="1">
                          <a:solidFill>
                            <a:srgbClr val="000000"/>
                          </a:solidFill>
                          <a:latin typeface="Calibri"/>
                        </a:rPr>
                        <a:t>Sharing</a:t>
                      </a:r>
                      <a:r>
                        <a:rPr lang="hu-HU" sz="1100" b="0" i="0" u="none" strike="noStrike" dirty="0">
                          <a:solidFill>
                            <a:srgbClr val="000000"/>
                          </a:solidFill>
                          <a:latin typeface="Calibri"/>
                        </a:rPr>
                        <a:t> </a:t>
                      </a:r>
                      <a:r>
                        <a:rPr lang="hu-HU" sz="1100" b="0" i="0" u="none" strike="noStrike" dirty="0" err="1">
                          <a:solidFill>
                            <a:srgbClr val="000000"/>
                          </a:solidFill>
                          <a:latin typeface="Calibri"/>
                        </a:rPr>
                        <a:t>ideas</a:t>
                      </a:r>
                      <a:r>
                        <a:rPr lang="hu-HU" sz="1100" b="0" i="0" u="none" strike="noStrike" dirty="0">
                          <a:solidFill>
                            <a:srgbClr val="000000"/>
                          </a:solidFill>
                          <a:latin typeface="Calibri"/>
                        </a:rPr>
                        <a:t> </a:t>
                      </a:r>
                      <a:r>
                        <a:rPr lang="hu-HU" sz="1100" b="0" i="0" u="none" strike="noStrike" dirty="0" err="1">
                          <a:solidFill>
                            <a:srgbClr val="000000"/>
                          </a:solidFill>
                          <a:latin typeface="Calibri"/>
                        </a:rPr>
                        <a:t>about</a:t>
                      </a:r>
                      <a:r>
                        <a:rPr lang="hu-HU" sz="1100" b="0" i="0" u="none" strike="noStrike" dirty="0">
                          <a:solidFill>
                            <a:srgbClr val="000000"/>
                          </a:solidFill>
                          <a:latin typeface="Calibri"/>
                        </a:rPr>
                        <a:t> </a:t>
                      </a:r>
                      <a:r>
                        <a:rPr lang="hu-HU" sz="1100" b="0" i="0" u="none" strike="noStrike" dirty="0" err="1">
                          <a:solidFill>
                            <a:srgbClr val="000000"/>
                          </a:solidFill>
                          <a:latin typeface="Calibri"/>
                        </a:rPr>
                        <a:t>the</a:t>
                      </a:r>
                      <a:r>
                        <a:rPr lang="hu-HU" sz="1100" b="0" i="0" u="none" strike="noStrike" dirty="0">
                          <a:solidFill>
                            <a:srgbClr val="000000"/>
                          </a:solidFill>
                          <a:latin typeface="Calibri"/>
                        </a:rPr>
                        <a:t> </a:t>
                      </a:r>
                      <a:r>
                        <a:rPr lang="hu-HU" sz="1100" b="0" i="0" u="none" strike="noStrike" dirty="0" err="1">
                          <a:solidFill>
                            <a:srgbClr val="000000"/>
                          </a:solidFill>
                          <a:latin typeface="Calibri"/>
                        </a:rPr>
                        <a:t>presented</a:t>
                      </a:r>
                      <a:r>
                        <a:rPr lang="hu-HU" sz="1100" b="0" i="0" u="none" strike="noStrike" dirty="0">
                          <a:solidFill>
                            <a:srgbClr val="000000"/>
                          </a:solidFill>
                          <a:latin typeface="Calibri"/>
                        </a:rPr>
                        <a:t> </a:t>
                      </a:r>
                      <a:r>
                        <a:rPr lang="hu-HU" sz="1100" b="0" i="0" u="none" strike="noStrike" dirty="0" err="1">
                          <a:solidFill>
                            <a:srgbClr val="000000"/>
                          </a:solidFill>
                          <a:latin typeface="Calibri"/>
                        </a:rPr>
                        <a:t>examples</a:t>
                      </a:r>
                      <a:r>
                        <a:rPr lang="hu-HU" sz="1100" b="0" i="0" u="none" strike="noStrike" dirty="0">
                          <a:solidFill>
                            <a:srgbClr val="000000"/>
                          </a:solidFill>
                          <a:latin typeface="Calibri"/>
                        </a:rPr>
                        <a:t> </a:t>
                      </a:r>
                      <a:r>
                        <a:rPr lang="hu-HU" sz="1100" b="0" i="0" u="none" strike="noStrike" dirty="0" err="1">
                          <a:solidFill>
                            <a:srgbClr val="000000"/>
                          </a:solidFill>
                          <a:latin typeface="Calibri"/>
                        </a:rPr>
                        <a:t>within</a:t>
                      </a:r>
                      <a:r>
                        <a:rPr lang="hu-HU" sz="1100" b="0" i="0" u="none" strike="noStrike" dirty="0">
                          <a:solidFill>
                            <a:srgbClr val="000000"/>
                          </a:solidFill>
                          <a:latin typeface="Calibri"/>
                        </a:rPr>
                        <a:t> </a:t>
                      </a:r>
                      <a:r>
                        <a:rPr lang="hu-HU" sz="1100" b="0" i="0" u="none" strike="noStrike" dirty="0" err="1">
                          <a:solidFill>
                            <a:srgbClr val="000000"/>
                          </a:solidFill>
                          <a:latin typeface="Calibri"/>
                        </a:rPr>
                        <a:t>the</a:t>
                      </a:r>
                      <a:r>
                        <a:rPr lang="hu-HU" sz="1100" b="0" i="0" u="none" strike="noStrike" dirty="0">
                          <a:solidFill>
                            <a:srgbClr val="000000"/>
                          </a:solidFill>
                          <a:latin typeface="Calibri"/>
                        </a:rPr>
                        <a:t> </a:t>
                      </a:r>
                      <a:r>
                        <a:rPr lang="hu-HU" sz="1100" b="0" i="0" u="none" strike="noStrike" dirty="0" err="1">
                          <a:solidFill>
                            <a:srgbClr val="000000"/>
                          </a:solidFill>
                          <a:latin typeface="Calibri"/>
                        </a:rPr>
                        <a:t>group</a:t>
                      </a:r>
                      <a:br>
                        <a:rPr lang="hu-HU" sz="1100" b="0" i="0" u="none" strike="noStrike" dirty="0">
                          <a:solidFill>
                            <a:srgbClr val="000000"/>
                          </a:solidFill>
                          <a:latin typeface="Calibri"/>
                        </a:rPr>
                      </a:br>
                      <a:r>
                        <a:rPr lang="hu-HU" sz="1100" b="0" i="0" u="none" strike="noStrike" dirty="0" err="1">
                          <a:solidFill>
                            <a:srgbClr val="000000"/>
                          </a:solidFill>
                          <a:latin typeface="Calibri"/>
                        </a:rPr>
                        <a:t>Talk</a:t>
                      </a:r>
                      <a:r>
                        <a:rPr lang="hu-HU" sz="1100" b="0" i="0" u="none" strike="noStrike" dirty="0">
                          <a:solidFill>
                            <a:srgbClr val="000000"/>
                          </a:solidFill>
                          <a:latin typeface="Calibri"/>
                        </a:rPr>
                        <a:t> </a:t>
                      </a:r>
                      <a:r>
                        <a:rPr lang="hu-HU" sz="1100" b="0" i="0" u="none" strike="noStrike" dirty="0" err="1">
                          <a:solidFill>
                            <a:srgbClr val="000000"/>
                          </a:solidFill>
                          <a:latin typeface="Calibri"/>
                        </a:rPr>
                        <a:t>about</a:t>
                      </a:r>
                      <a:r>
                        <a:rPr lang="hu-HU" sz="1100" b="0" i="0" u="none" strike="noStrike" dirty="0">
                          <a:solidFill>
                            <a:srgbClr val="000000"/>
                          </a:solidFill>
                          <a:latin typeface="Calibri"/>
                        </a:rPr>
                        <a:t> and </a:t>
                      </a:r>
                      <a:r>
                        <a:rPr lang="hu-HU" sz="1100" b="0" i="0" u="none" strike="noStrike" dirty="0" err="1">
                          <a:solidFill>
                            <a:srgbClr val="000000"/>
                          </a:solidFill>
                          <a:latin typeface="Calibri"/>
                        </a:rPr>
                        <a:t>share</a:t>
                      </a:r>
                      <a:r>
                        <a:rPr lang="hu-HU" sz="1100" b="0" i="0" u="none" strike="noStrike" dirty="0">
                          <a:solidFill>
                            <a:srgbClr val="000000"/>
                          </a:solidFill>
                          <a:latin typeface="Calibri"/>
                        </a:rPr>
                        <a:t> </a:t>
                      </a:r>
                      <a:r>
                        <a:rPr lang="hu-HU" sz="1100" b="0" i="0" u="none" strike="noStrike" dirty="0" err="1">
                          <a:solidFill>
                            <a:srgbClr val="000000"/>
                          </a:solidFill>
                          <a:latin typeface="Calibri"/>
                        </a:rPr>
                        <a:t>ideas</a:t>
                      </a:r>
                      <a:r>
                        <a:rPr lang="hu-HU" sz="1100" b="0" i="0" u="none" strike="noStrike" dirty="0">
                          <a:solidFill>
                            <a:srgbClr val="000000"/>
                          </a:solidFill>
                          <a:latin typeface="Calibri"/>
                        </a:rPr>
                        <a:t> </a:t>
                      </a:r>
                      <a:r>
                        <a:rPr lang="hu-HU" sz="1100" b="0" i="0" u="none" strike="noStrike" dirty="0" err="1">
                          <a:solidFill>
                            <a:srgbClr val="000000"/>
                          </a:solidFill>
                          <a:latin typeface="Calibri"/>
                        </a:rPr>
                        <a:t>between</a:t>
                      </a:r>
                      <a:r>
                        <a:rPr lang="hu-HU" sz="1100" b="0" i="0" u="none" strike="noStrike" dirty="0">
                          <a:solidFill>
                            <a:srgbClr val="000000"/>
                          </a:solidFill>
                          <a:latin typeface="Calibri"/>
                        </a:rPr>
                        <a:t> </a:t>
                      </a:r>
                      <a:r>
                        <a:rPr lang="hu-HU" sz="1100" b="0" i="0" u="none" strike="noStrike" dirty="0" err="1">
                          <a:solidFill>
                            <a:srgbClr val="000000"/>
                          </a:solidFill>
                          <a:latin typeface="Calibri"/>
                        </a:rPr>
                        <a:t>groups</a:t>
                      </a:r>
                      <a:endParaRPr lang="hu-HU" sz="1100" b="0" i="0" u="none" strike="noStrike" dirty="0">
                        <a:solidFill>
                          <a:srgbClr val="000000"/>
                        </a:solidFill>
                        <a:latin typeface="Calibri"/>
                      </a:endParaRPr>
                    </a:p>
                  </a:txBody>
                  <a:tcPr marL="0" marR="0" marT="0" marB="0" anchor="ctr"/>
                </a:tc>
                <a:extLst>
                  <a:ext uri="{0D108BD9-81ED-4DB2-BD59-A6C34878D82A}">
                    <a16:rowId xmlns:a16="http://schemas.microsoft.com/office/drawing/2014/main" val="10002"/>
                  </a:ext>
                </a:extLst>
              </a:tr>
              <a:tr h="370840">
                <a:tc>
                  <a:txBody>
                    <a:bodyPr/>
                    <a:lstStyle/>
                    <a:p>
                      <a:pPr marL="0" algn="l" defTabSz="914400" rtl="0" eaLnBrk="1" fontAlgn="ctr" latinLnBrk="0" hangingPunct="1"/>
                      <a:r>
                        <a:rPr lang="hu-HU" sz="1100" u="none" strike="noStrike" kern="1200" dirty="0">
                          <a:solidFill>
                            <a:schemeClr val="dk1"/>
                          </a:solidFill>
                          <a:latin typeface="+mn-lt"/>
                          <a:ea typeface="+mn-ea"/>
                          <a:cs typeface="+mn-cs"/>
                        </a:rPr>
                        <a:t>3. DURATION</a:t>
                      </a:r>
                    </a:p>
                  </a:txBody>
                  <a:tcPr marL="108000" marR="0" marT="0" marB="0" anchor="ctr"/>
                </a:tc>
                <a:tc>
                  <a:txBody>
                    <a:bodyPr/>
                    <a:lstStyle/>
                    <a:p>
                      <a:pPr algn="ctr" fontAlgn="b"/>
                      <a:r>
                        <a:rPr lang="hu-HU" sz="1100" b="0" i="0" u="none" strike="noStrike" dirty="0">
                          <a:solidFill>
                            <a:srgbClr val="000000"/>
                          </a:solidFill>
                          <a:latin typeface="Calibri"/>
                        </a:rPr>
                        <a:t>1 </a:t>
                      </a:r>
                      <a:r>
                        <a:rPr lang="hu-HU" sz="1100" b="0" i="0" u="none" strike="noStrike" dirty="0" err="1">
                          <a:solidFill>
                            <a:srgbClr val="000000"/>
                          </a:solidFill>
                          <a:latin typeface="Calibri"/>
                        </a:rPr>
                        <a:t>hour</a:t>
                      </a:r>
                      <a:endParaRPr lang="hu-HU" sz="1100" b="0" i="0" u="none" strike="noStrike" dirty="0">
                        <a:solidFill>
                          <a:srgbClr val="000000"/>
                        </a:solidFill>
                        <a:latin typeface="Calibri"/>
                      </a:endParaRPr>
                    </a:p>
                  </a:txBody>
                  <a:tcPr marL="0" marR="0" marT="0" marB="0" anchor="b"/>
                </a:tc>
                <a:extLst>
                  <a:ext uri="{0D108BD9-81ED-4DB2-BD59-A6C34878D82A}">
                    <a16:rowId xmlns:a16="http://schemas.microsoft.com/office/drawing/2014/main" val="10003"/>
                  </a:ext>
                </a:extLst>
              </a:tr>
              <a:tr h="370840">
                <a:tc>
                  <a:txBody>
                    <a:bodyPr/>
                    <a:lstStyle/>
                    <a:p>
                      <a:pPr marL="0" algn="l" defTabSz="914400" rtl="0" eaLnBrk="1" fontAlgn="ctr" latinLnBrk="0" hangingPunct="1"/>
                      <a:r>
                        <a:rPr lang="hu-HU" sz="1100" u="none" strike="noStrike" kern="1200" dirty="0">
                          <a:solidFill>
                            <a:schemeClr val="dk1"/>
                          </a:solidFill>
                          <a:latin typeface="+mn-lt"/>
                          <a:ea typeface="+mn-ea"/>
                          <a:cs typeface="+mn-cs"/>
                        </a:rPr>
                        <a:t>4. GROUPSIZE</a:t>
                      </a:r>
                    </a:p>
                  </a:txBody>
                  <a:tcPr marL="108000" marR="0" marT="0" marB="0" anchor="ctr"/>
                </a:tc>
                <a:tc>
                  <a:txBody>
                    <a:bodyPr/>
                    <a:lstStyle/>
                    <a:p>
                      <a:pPr algn="ctr" fontAlgn="b"/>
                      <a:r>
                        <a:rPr lang="hu-HU" sz="1100" b="0" i="0" u="none" strike="noStrike" dirty="0">
                          <a:solidFill>
                            <a:srgbClr val="000000"/>
                          </a:solidFill>
                          <a:latin typeface="Calibri"/>
                        </a:rPr>
                        <a:t>10-12 </a:t>
                      </a:r>
                      <a:r>
                        <a:rPr lang="hu-HU" sz="1100" b="0" i="0" u="none" strike="noStrike" dirty="0" err="1">
                          <a:solidFill>
                            <a:srgbClr val="000000"/>
                          </a:solidFill>
                          <a:latin typeface="Calibri"/>
                        </a:rPr>
                        <a:t>persons</a:t>
                      </a:r>
                      <a:endParaRPr lang="hu-HU" sz="1100" b="0" i="0" u="none" strike="noStrike" dirty="0">
                        <a:solidFill>
                          <a:srgbClr val="000000"/>
                        </a:solidFill>
                        <a:latin typeface="Calibri"/>
                      </a:endParaRPr>
                    </a:p>
                  </a:txBody>
                  <a:tcPr marL="0" marR="0" marT="0" marB="0" anchor="b"/>
                </a:tc>
                <a:extLst>
                  <a:ext uri="{0D108BD9-81ED-4DB2-BD59-A6C34878D82A}">
                    <a16:rowId xmlns:a16="http://schemas.microsoft.com/office/drawing/2014/main" val="10004"/>
                  </a:ext>
                </a:extLst>
              </a:tr>
              <a:tr h="370840">
                <a:tc>
                  <a:txBody>
                    <a:bodyPr/>
                    <a:lstStyle/>
                    <a:p>
                      <a:pPr marL="0" algn="l" defTabSz="914400" rtl="0" eaLnBrk="1" fontAlgn="ctr" latinLnBrk="0" hangingPunct="1"/>
                      <a:r>
                        <a:rPr lang="hu-HU" sz="1100" u="none" strike="noStrike" kern="1200" dirty="0">
                          <a:solidFill>
                            <a:schemeClr val="dk1"/>
                          </a:solidFill>
                          <a:latin typeface="+mn-lt"/>
                          <a:ea typeface="+mn-ea"/>
                          <a:cs typeface="+mn-cs"/>
                        </a:rPr>
                        <a:t>5. RESORUCES</a:t>
                      </a:r>
                    </a:p>
                  </a:txBody>
                  <a:tcPr marL="108000" marR="0" marT="0" marB="0" anchor="ctr"/>
                </a:tc>
                <a:tc>
                  <a:txBody>
                    <a:bodyPr/>
                    <a:lstStyle/>
                    <a:p>
                      <a:pPr algn="ctr" fontAlgn="ctr"/>
                      <a:r>
                        <a:rPr lang="hu-HU" sz="1100" b="0" i="0" u="none" strike="noStrike" dirty="0" err="1">
                          <a:solidFill>
                            <a:srgbClr val="000000"/>
                          </a:solidFill>
                          <a:latin typeface="Calibri"/>
                        </a:rPr>
                        <a:t>Examples</a:t>
                      </a:r>
                      <a:r>
                        <a:rPr lang="hu-HU" sz="1100" b="0" i="0" u="none" strike="noStrike" dirty="0">
                          <a:solidFill>
                            <a:srgbClr val="000000"/>
                          </a:solidFill>
                          <a:latin typeface="Calibri"/>
                        </a:rPr>
                        <a:t> </a:t>
                      </a:r>
                      <a:r>
                        <a:rPr lang="hu-HU" sz="1100" b="0" i="0" u="none" strike="noStrike" dirty="0" err="1">
                          <a:solidFill>
                            <a:srgbClr val="000000"/>
                          </a:solidFill>
                          <a:latin typeface="Calibri"/>
                        </a:rPr>
                        <a:t>made</a:t>
                      </a:r>
                      <a:r>
                        <a:rPr lang="hu-HU" sz="1100" b="0" i="0" u="none" strike="noStrike" dirty="0">
                          <a:solidFill>
                            <a:srgbClr val="000000"/>
                          </a:solidFill>
                          <a:latin typeface="Calibri"/>
                        </a:rPr>
                        <a:t> of </a:t>
                      </a:r>
                      <a:r>
                        <a:rPr lang="hu-HU" sz="1100" b="0" i="0" u="none" strike="noStrike" dirty="0" err="1">
                          <a:solidFill>
                            <a:srgbClr val="000000"/>
                          </a:solidFill>
                          <a:latin typeface="Calibri"/>
                        </a:rPr>
                        <a:t>steel</a:t>
                      </a:r>
                      <a:br>
                        <a:rPr lang="hu-HU" sz="1100" b="0" i="0" u="none" strike="noStrike" dirty="0">
                          <a:solidFill>
                            <a:srgbClr val="000000"/>
                          </a:solidFill>
                          <a:latin typeface="Calibri"/>
                        </a:rPr>
                      </a:br>
                      <a:r>
                        <a:rPr lang="hu-HU" sz="1100" b="0" i="0" u="none" strike="noStrike" dirty="0" err="1">
                          <a:solidFill>
                            <a:srgbClr val="000000"/>
                          </a:solidFill>
                          <a:latin typeface="Calibri"/>
                        </a:rPr>
                        <a:t>Photos</a:t>
                      </a:r>
                      <a:br>
                        <a:rPr lang="hu-HU" sz="1100" b="0" i="0" u="none" strike="noStrike" dirty="0">
                          <a:solidFill>
                            <a:srgbClr val="000000"/>
                          </a:solidFill>
                          <a:latin typeface="Calibri"/>
                        </a:rPr>
                      </a:br>
                      <a:r>
                        <a:rPr lang="hu-HU" sz="1100" b="0" i="0" u="none" strike="noStrike" dirty="0" err="1">
                          <a:solidFill>
                            <a:srgbClr val="000000"/>
                          </a:solidFill>
                          <a:latin typeface="Calibri"/>
                        </a:rPr>
                        <a:t>copies</a:t>
                      </a:r>
                      <a:r>
                        <a:rPr lang="hu-HU" sz="1100" b="0" i="0" u="none" strike="noStrike" dirty="0">
                          <a:solidFill>
                            <a:srgbClr val="000000"/>
                          </a:solidFill>
                          <a:latin typeface="Calibri"/>
                        </a:rPr>
                        <a:t> of </a:t>
                      </a:r>
                      <a:r>
                        <a:rPr lang="hu-HU" sz="1100" b="0" i="0" u="none" strike="noStrike" dirty="0" err="1">
                          <a:solidFill>
                            <a:srgbClr val="000000"/>
                          </a:solidFill>
                          <a:latin typeface="Calibri"/>
                        </a:rPr>
                        <a:t>appropriate</a:t>
                      </a:r>
                      <a:r>
                        <a:rPr lang="hu-HU" sz="1100" b="0" i="0" u="none" strike="noStrike" dirty="0">
                          <a:solidFill>
                            <a:srgbClr val="000000"/>
                          </a:solidFill>
                          <a:latin typeface="Calibri"/>
                        </a:rPr>
                        <a:t> </a:t>
                      </a:r>
                      <a:r>
                        <a:rPr lang="hu-HU" sz="1100" b="0" i="0" u="none" strike="noStrike" dirty="0" err="1">
                          <a:solidFill>
                            <a:srgbClr val="000000"/>
                          </a:solidFill>
                          <a:latin typeface="Calibri"/>
                        </a:rPr>
                        <a:t>iron</a:t>
                      </a:r>
                      <a:r>
                        <a:rPr lang="hu-HU" sz="1100" b="0" i="0" u="none" strike="noStrike" dirty="0">
                          <a:solidFill>
                            <a:srgbClr val="000000"/>
                          </a:solidFill>
                          <a:latin typeface="Calibri"/>
                        </a:rPr>
                        <a:t> – </a:t>
                      </a:r>
                      <a:r>
                        <a:rPr lang="hu-HU" sz="1100" b="0" i="0" u="none" strike="noStrike" dirty="0" err="1">
                          <a:solidFill>
                            <a:srgbClr val="000000"/>
                          </a:solidFill>
                          <a:latin typeface="Calibri"/>
                        </a:rPr>
                        <a:t>coal</a:t>
                      </a:r>
                      <a:r>
                        <a:rPr lang="hu-HU" sz="1100" b="0" i="0" u="none" strike="noStrike" dirty="0">
                          <a:solidFill>
                            <a:srgbClr val="000000"/>
                          </a:solidFill>
                          <a:latin typeface="Calibri"/>
                        </a:rPr>
                        <a:t> </a:t>
                      </a:r>
                      <a:r>
                        <a:rPr lang="hu-HU" sz="1100" b="0" i="0" u="none" strike="noStrike" dirty="0" err="1">
                          <a:solidFill>
                            <a:srgbClr val="000000"/>
                          </a:solidFill>
                          <a:latin typeface="Calibri"/>
                        </a:rPr>
                        <a:t>diagrams</a:t>
                      </a:r>
                      <a:endParaRPr lang="hu-HU" sz="1100" b="0" i="0" u="none" strike="noStrike" dirty="0">
                        <a:solidFill>
                          <a:srgbClr val="000000"/>
                        </a:solidFill>
                        <a:latin typeface="Calibri"/>
                      </a:endParaRPr>
                    </a:p>
                  </a:txBody>
                  <a:tcPr marL="0" marR="0" marT="0" marB="0" anchor="ctr"/>
                </a:tc>
                <a:extLst>
                  <a:ext uri="{0D108BD9-81ED-4DB2-BD59-A6C34878D82A}">
                    <a16:rowId xmlns:a16="http://schemas.microsoft.com/office/drawing/2014/main" val="10005"/>
                  </a:ext>
                </a:extLst>
              </a:tr>
              <a:tr h="370840">
                <a:tc>
                  <a:txBody>
                    <a:bodyPr/>
                    <a:lstStyle/>
                    <a:p>
                      <a:pPr marL="0" algn="l" defTabSz="914400" rtl="0" eaLnBrk="1" fontAlgn="ctr" latinLnBrk="0" hangingPunct="1"/>
                      <a:r>
                        <a:rPr lang="hu-HU" sz="1100" u="none" strike="noStrike" kern="1200" dirty="0">
                          <a:solidFill>
                            <a:schemeClr val="dk1"/>
                          </a:solidFill>
                          <a:latin typeface="+mn-lt"/>
                          <a:ea typeface="+mn-ea"/>
                          <a:cs typeface="+mn-cs"/>
                        </a:rPr>
                        <a:t>6. </a:t>
                      </a:r>
                      <a:r>
                        <a:rPr lang="hu-HU" sz="1100" u="none" strike="noStrike" kern="1200" dirty="0" err="1">
                          <a:solidFill>
                            <a:schemeClr val="dk1"/>
                          </a:solidFill>
                          <a:latin typeface="+mn-lt"/>
                          <a:ea typeface="+mn-ea"/>
                          <a:cs typeface="+mn-cs"/>
                        </a:rPr>
                        <a:t>External</a:t>
                      </a:r>
                      <a:r>
                        <a:rPr lang="hu-HU" sz="1100" u="none" strike="noStrike" kern="1200" dirty="0">
                          <a:solidFill>
                            <a:schemeClr val="dk1"/>
                          </a:solidFill>
                          <a:latin typeface="+mn-lt"/>
                          <a:ea typeface="+mn-ea"/>
                          <a:cs typeface="+mn-cs"/>
                        </a:rPr>
                        <a:t> </a:t>
                      </a:r>
                      <a:r>
                        <a:rPr lang="hu-HU" sz="1100" u="none" strike="noStrike" kern="1200" dirty="0" err="1">
                          <a:solidFill>
                            <a:schemeClr val="dk1"/>
                          </a:solidFill>
                          <a:latin typeface="+mn-lt"/>
                          <a:ea typeface="+mn-ea"/>
                          <a:cs typeface="+mn-cs"/>
                        </a:rPr>
                        <a:t>conditions</a:t>
                      </a:r>
                      <a:br>
                        <a:rPr lang="hu-HU" sz="1100" u="none" strike="noStrike" kern="1200" dirty="0">
                          <a:solidFill>
                            <a:schemeClr val="dk1"/>
                          </a:solidFill>
                          <a:latin typeface="+mn-lt"/>
                          <a:ea typeface="+mn-ea"/>
                          <a:cs typeface="+mn-cs"/>
                        </a:rPr>
                      </a:br>
                      <a:r>
                        <a:rPr lang="hu-HU" sz="1100" u="none" strike="noStrike" kern="1200" dirty="0">
                          <a:solidFill>
                            <a:schemeClr val="dk1"/>
                          </a:solidFill>
                          <a:latin typeface="+mn-lt"/>
                          <a:ea typeface="+mn-ea"/>
                          <a:cs typeface="+mn-cs"/>
                        </a:rPr>
                        <a:t>(</a:t>
                      </a:r>
                      <a:r>
                        <a:rPr lang="hu-HU" sz="1100" u="none" strike="noStrike" kern="1200" dirty="0" err="1">
                          <a:solidFill>
                            <a:schemeClr val="dk1"/>
                          </a:solidFill>
                          <a:latin typeface="+mn-lt"/>
                          <a:ea typeface="+mn-ea"/>
                          <a:cs typeface="+mn-cs"/>
                        </a:rPr>
                        <a:t>where</a:t>
                      </a:r>
                      <a:r>
                        <a:rPr lang="hu-HU" sz="1100" u="none" strike="noStrike" kern="1200" dirty="0">
                          <a:solidFill>
                            <a:schemeClr val="dk1"/>
                          </a:solidFill>
                          <a:latin typeface="+mn-lt"/>
                          <a:ea typeface="+mn-ea"/>
                          <a:cs typeface="+mn-cs"/>
                        </a:rPr>
                        <a:t> </a:t>
                      </a:r>
                      <a:r>
                        <a:rPr lang="hu-HU" sz="1100" u="none" strike="noStrike" kern="1200" dirty="0" err="1">
                          <a:solidFill>
                            <a:schemeClr val="dk1"/>
                          </a:solidFill>
                          <a:latin typeface="+mn-lt"/>
                          <a:ea typeface="+mn-ea"/>
                          <a:cs typeface="+mn-cs"/>
                        </a:rPr>
                        <a:t>appropriate</a:t>
                      </a:r>
                      <a:r>
                        <a:rPr lang="hu-HU" sz="1100" u="none" strike="noStrike" kern="1200" dirty="0">
                          <a:solidFill>
                            <a:schemeClr val="dk1"/>
                          </a:solidFill>
                          <a:latin typeface="+mn-lt"/>
                          <a:ea typeface="+mn-ea"/>
                          <a:cs typeface="+mn-cs"/>
                        </a:rPr>
                        <a:t>)</a:t>
                      </a:r>
                    </a:p>
                  </a:txBody>
                  <a:tcPr marL="108000" marR="0" marT="0" marB="0" anchor="ctr"/>
                </a:tc>
                <a:tc>
                  <a:txBody>
                    <a:bodyPr/>
                    <a:lstStyle/>
                    <a:p>
                      <a:pPr algn="ctr" fontAlgn="b"/>
                      <a:r>
                        <a:rPr lang="hu-HU" sz="1100" b="0" i="0" u="none" strike="noStrike" dirty="0">
                          <a:solidFill>
                            <a:srgbClr val="000000"/>
                          </a:solidFill>
                          <a:latin typeface="Calibri"/>
                        </a:rPr>
                        <a:t> </a:t>
                      </a:r>
                    </a:p>
                  </a:txBody>
                  <a:tcPr marL="0" marR="0" marT="0" marB="0" anchor="b"/>
                </a:tc>
                <a:extLst>
                  <a:ext uri="{0D108BD9-81ED-4DB2-BD59-A6C34878D82A}">
                    <a16:rowId xmlns:a16="http://schemas.microsoft.com/office/drawing/2014/main" val="10006"/>
                  </a:ext>
                </a:extLst>
              </a:tr>
              <a:tr h="370840">
                <a:tc>
                  <a:txBody>
                    <a:bodyPr/>
                    <a:lstStyle/>
                    <a:p>
                      <a:pPr marL="0" algn="l" defTabSz="914400" rtl="0" eaLnBrk="1" fontAlgn="ctr" latinLnBrk="0" hangingPunct="1"/>
                      <a:r>
                        <a:rPr lang="hu-HU" sz="1100" u="none" strike="noStrike" kern="1200" dirty="0">
                          <a:solidFill>
                            <a:schemeClr val="dk1"/>
                          </a:solidFill>
                          <a:latin typeface="+mn-lt"/>
                          <a:ea typeface="+mn-ea"/>
                          <a:cs typeface="+mn-cs"/>
                        </a:rPr>
                        <a:t>7. </a:t>
                      </a:r>
                      <a:r>
                        <a:rPr lang="hu-HU" sz="1100" u="none" strike="noStrike" kern="1200" dirty="0" err="1">
                          <a:solidFill>
                            <a:schemeClr val="dk1"/>
                          </a:solidFill>
                          <a:latin typeface="+mn-lt"/>
                          <a:ea typeface="+mn-ea"/>
                          <a:cs typeface="+mn-cs"/>
                        </a:rPr>
                        <a:t>Evaluation</a:t>
                      </a:r>
                      <a:r>
                        <a:rPr lang="hu-HU" sz="1100" u="none" strike="noStrike" kern="1200" dirty="0">
                          <a:solidFill>
                            <a:schemeClr val="dk1"/>
                          </a:solidFill>
                          <a:latin typeface="+mn-lt"/>
                          <a:ea typeface="+mn-ea"/>
                          <a:cs typeface="+mn-cs"/>
                        </a:rPr>
                        <a:t> </a:t>
                      </a:r>
                      <a:br>
                        <a:rPr lang="hu-HU" sz="1100" u="none" strike="noStrike" kern="1200" dirty="0">
                          <a:solidFill>
                            <a:schemeClr val="dk1"/>
                          </a:solidFill>
                          <a:latin typeface="+mn-lt"/>
                          <a:ea typeface="+mn-ea"/>
                          <a:cs typeface="+mn-cs"/>
                        </a:rPr>
                      </a:br>
                      <a:r>
                        <a:rPr lang="hu-HU" sz="1100" u="none" strike="noStrike" kern="1200" dirty="0">
                          <a:solidFill>
                            <a:schemeClr val="dk1"/>
                          </a:solidFill>
                          <a:latin typeface="+mn-lt"/>
                          <a:ea typeface="+mn-ea"/>
                          <a:cs typeface="+mn-cs"/>
                        </a:rPr>
                        <a:t>(</a:t>
                      </a:r>
                      <a:r>
                        <a:rPr lang="hu-HU" sz="1100" u="none" strike="noStrike" kern="1200" dirty="0" err="1">
                          <a:solidFill>
                            <a:schemeClr val="dk1"/>
                          </a:solidFill>
                          <a:latin typeface="+mn-lt"/>
                          <a:ea typeface="+mn-ea"/>
                          <a:cs typeface="+mn-cs"/>
                        </a:rPr>
                        <a:t>where</a:t>
                      </a:r>
                      <a:r>
                        <a:rPr lang="hu-HU" sz="1100" u="none" strike="noStrike" kern="1200" dirty="0">
                          <a:solidFill>
                            <a:schemeClr val="dk1"/>
                          </a:solidFill>
                          <a:latin typeface="+mn-lt"/>
                          <a:ea typeface="+mn-ea"/>
                          <a:cs typeface="+mn-cs"/>
                        </a:rPr>
                        <a:t> </a:t>
                      </a:r>
                      <a:r>
                        <a:rPr lang="hu-HU" sz="1100" u="none" strike="noStrike" kern="1200" dirty="0" err="1">
                          <a:solidFill>
                            <a:schemeClr val="dk1"/>
                          </a:solidFill>
                          <a:latin typeface="+mn-lt"/>
                          <a:ea typeface="+mn-ea"/>
                          <a:cs typeface="+mn-cs"/>
                        </a:rPr>
                        <a:t>appropriate</a:t>
                      </a:r>
                      <a:r>
                        <a:rPr lang="hu-HU" sz="1100" u="none" strike="noStrike" kern="1200" dirty="0">
                          <a:solidFill>
                            <a:schemeClr val="dk1"/>
                          </a:solidFill>
                          <a:latin typeface="+mn-lt"/>
                          <a:ea typeface="+mn-ea"/>
                          <a:cs typeface="+mn-cs"/>
                        </a:rPr>
                        <a:t>)</a:t>
                      </a:r>
                    </a:p>
                  </a:txBody>
                  <a:tcPr marL="108000" marR="0" marT="0" marB="0" anchor="ctr"/>
                </a:tc>
                <a:tc>
                  <a:txBody>
                    <a:bodyPr/>
                    <a:lstStyle/>
                    <a:p>
                      <a:pPr algn="ctr" fontAlgn="ctr"/>
                      <a:r>
                        <a:rPr lang="hu-HU" sz="1100" b="0" i="0" u="none" strike="noStrike" dirty="0" err="1">
                          <a:solidFill>
                            <a:srgbClr val="000000"/>
                          </a:solidFill>
                          <a:latin typeface="Calibri"/>
                        </a:rPr>
                        <a:t>Tests</a:t>
                      </a:r>
                      <a:r>
                        <a:rPr lang="hu-HU" sz="1100" b="0" i="0" u="none" strike="noStrike" dirty="0">
                          <a:solidFill>
                            <a:srgbClr val="000000"/>
                          </a:solidFill>
                          <a:latin typeface="Calibri"/>
                        </a:rPr>
                        <a:t> and </a:t>
                      </a:r>
                      <a:r>
                        <a:rPr lang="hu-HU" sz="1100" b="0" i="0" u="none" strike="noStrike" dirty="0" err="1">
                          <a:solidFill>
                            <a:srgbClr val="000000"/>
                          </a:solidFill>
                          <a:latin typeface="Calibri"/>
                        </a:rPr>
                        <a:t>Presenting</a:t>
                      </a:r>
                      <a:r>
                        <a:rPr lang="hu-HU" sz="1100" b="0" i="0" u="none" strike="noStrike" dirty="0">
                          <a:solidFill>
                            <a:srgbClr val="000000"/>
                          </a:solidFill>
                          <a:latin typeface="Calibri"/>
                        </a:rPr>
                        <a:t> in front of </a:t>
                      </a:r>
                      <a:r>
                        <a:rPr lang="hu-HU" sz="1100" b="0" i="0" u="none" strike="noStrike" dirty="0" err="1">
                          <a:solidFill>
                            <a:srgbClr val="000000"/>
                          </a:solidFill>
                          <a:latin typeface="Calibri"/>
                        </a:rPr>
                        <a:t>others</a:t>
                      </a:r>
                      <a:br>
                        <a:rPr lang="hu-HU" sz="1100" b="0" i="0" u="none" strike="noStrike" dirty="0">
                          <a:solidFill>
                            <a:srgbClr val="000000"/>
                          </a:solidFill>
                          <a:latin typeface="Calibri"/>
                        </a:rPr>
                      </a:br>
                      <a:endParaRPr lang="hu-HU" sz="1100" b="0" i="0" u="none" strike="noStrike" dirty="0">
                        <a:solidFill>
                          <a:srgbClr val="000000"/>
                        </a:solidFill>
                        <a:latin typeface="Calibri"/>
                      </a:endParaRPr>
                    </a:p>
                  </a:txBody>
                  <a:tcPr marL="0" marR="0" marT="0" marB="0" anchor="ctr"/>
                </a:tc>
                <a:extLst>
                  <a:ext uri="{0D108BD9-81ED-4DB2-BD59-A6C34878D82A}">
                    <a16:rowId xmlns:a16="http://schemas.microsoft.com/office/drawing/2014/main" val="10007"/>
                  </a:ext>
                </a:extLst>
              </a:tr>
              <a:tr h="370840">
                <a:tc>
                  <a:txBody>
                    <a:bodyPr/>
                    <a:lstStyle/>
                    <a:p>
                      <a:pPr marL="0" algn="l" defTabSz="914400" rtl="0" eaLnBrk="1" fontAlgn="ctr" latinLnBrk="0" hangingPunct="1"/>
                      <a:r>
                        <a:rPr lang="hu-HU" sz="1100" u="none" strike="noStrike" kern="1200" dirty="0">
                          <a:solidFill>
                            <a:schemeClr val="dk1"/>
                          </a:solidFill>
                          <a:latin typeface="+mn-lt"/>
                          <a:ea typeface="+mn-ea"/>
                          <a:cs typeface="+mn-cs"/>
                        </a:rPr>
                        <a:t>8. SUMMARY</a:t>
                      </a:r>
                      <a:br>
                        <a:rPr lang="hu-HU" sz="1100" u="none" strike="noStrike" kern="1200" dirty="0">
                          <a:solidFill>
                            <a:schemeClr val="dk1"/>
                          </a:solidFill>
                          <a:latin typeface="+mn-lt"/>
                          <a:ea typeface="+mn-ea"/>
                          <a:cs typeface="+mn-cs"/>
                        </a:rPr>
                      </a:br>
                      <a:endParaRPr lang="hu-HU" sz="1100" u="none" strike="noStrike" kern="1200" dirty="0">
                        <a:solidFill>
                          <a:schemeClr val="dk1"/>
                        </a:solidFill>
                        <a:latin typeface="+mn-lt"/>
                        <a:ea typeface="+mn-ea"/>
                        <a:cs typeface="+mn-cs"/>
                      </a:endParaRPr>
                    </a:p>
                  </a:txBody>
                  <a:tcPr/>
                </a:tc>
                <a:tc>
                  <a:txBody>
                    <a:bodyPr/>
                    <a:lstStyle/>
                    <a:p>
                      <a:pPr algn="ctr" fontAlgn="ctr"/>
                      <a:r>
                        <a:rPr lang="hu-HU" sz="1100" b="0" i="0" u="none" strike="noStrike" dirty="0" err="1">
                          <a:solidFill>
                            <a:srgbClr val="000000"/>
                          </a:solidFill>
                          <a:latin typeface="+mn-lt"/>
                        </a:rPr>
                        <a:t>Photos</a:t>
                      </a:r>
                      <a:endParaRPr lang="hu-HU" sz="1100" b="0" i="0" u="none" strike="noStrike" dirty="0">
                        <a:solidFill>
                          <a:srgbClr val="000000"/>
                        </a:solidFill>
                        <a:latin typeface="+mn-lt"/>
                      </a:endParaRPr>
                    </a:p>
                    <a:p>
                      <a:pPr algn="ctr" fontAlgn="ctr"/>
                      <a:r>
                        <a:rPr lang="hu-HU" sz="1100" b="0" i="0" u="none" strike="noStrike" dirty="0" err="1">
                          <a:solidFill>
                            <a:srgbClr val="000000"/>
                          </a:solidFill>
                          <a:latin typeface="+mn-lt"/>
                        </a:rPr>
                        <a:t>Examples</a:t>
                      </a:r>
                      <a:endParaRPr lang="hu-HU" sz="1100" b="0" i="0" u="none" strike="noStrike" dirty="0">
                        <a:solidFill>
                          <a:srgbClr val="000000"/>
                        </a:solidFill>
                        <a:latin typeface="+mn-lt"/>
                      </a:endParaRPr>
                    </a:p>
                    <a:p>
                      <a:pPr algn="ctr" fontAlgn="ctr"/>
                      <a:r>
                        <a:rPr lang="hu-HU" sz="1100" b="0" i="0" u="none" strike="noStrike" dirty="0">
                          <a:solidFill>
                            <a:srgbClr val="000000"/>
                          </a:solidFill>
                          <a:latin typeface="+mn-lt"/>
                        </a:rPr>
                        <a:t>List </a:t>
                      </a:r>
                      <a:r>
                        <a:rPr lang="hu-HU" sz="1100" b="0" i="0" u="none" strike="noStrike" dirty="0" err="1">
                          <a:solidFill>
                            <a:srgbClr val="000000"/>
                          </a:solidFill>
                          <a:latin typeface="+mn-lt"/>
                        </a:rPr>
                        <a:t>all</a:t>
                      </a:r>
                      <a:r>
                        <a:rPr lang="hu-HU" sz="1100" b="0" i="0" u="none" strike="noStrike" dirty="0">
                          <a:solidFill>
                            <a:srgbClr val="000000"/>
                          </a:solidFill>
                          <a:latin typeface="+mn-lt"/>
                        </a:rPr>
                        <a:t> </a:t>
                      </a:r>
                      <a:r>
                        <a:rPr lang="hu-HU" sz="1100" b="0" i="0" u="none" strike="noStrike" dirty="0" err="1">
                          <a:solidFill>
                            <a:srgbClr val="000000"/>
                          </a:solidFill>
                          <a:latin typeface="+mn-lt"/>
                        </a:rPr>
                        <a:t>the</a:t>
                      </a:r>
                      <a:r>
                        <a:rPr lang="hu-HU" sz="1100" b="0" i="0" u="none" strike="noStrike" dirty="0">
                          <a:solidFill>
                            <a:srgbClr val="000000"/>
                          </a:solidFill>
                          <a:latin typeface="+mn-lt"/>
                        </a:rPr>
                        <a:t> </a:t>
                      </a:r>
                      <a:r>
                        <a:rPr lang="hu-HU" sz="1100" b="0" i="0" u="none" strike="noStrike" dirty="0" err="1">
                          <a:solidFill>
                            <a:srgbClr val="000000"/>
                          </a:solidFill>
                          <a:latin typeface="+mn-lt"/>
                        </a:rPr>
                        <a:t>measures</a:t>
                      </a:r>
                      <a:r>
                        <a:rPr lang="hu-HU" sz="1100" b="0" i="0" u="none" strike="noStrike" dirty="0">
                          <a:solidFill>
                            <a:srgbClr val="000000"/>
                          </a:solidFill>
                          <a:latin typeface="+mn-lt"/>
                        </a:rPr>
                        <a:t> </a:t>
                      </a:r>
                      <a:r>
                        <a:rPr lang="hu-HU" sz="1100" b="0" i="0" u="none" strike="noStrike" dirty="0" err="1">
                          <a:solidFill>
                            <a:srgbClr val="000000"/>
                          </a:solidFill>
                          <a:latin typeface="+mn-lt"/>
                        </a:rPr>
                        <a:t>that</a:t>
                      </a:r>
                      <a:r>
                        <a:rPr lang="hu-HU" sz="1100" b="0" i="0" u="none" strike="noStrike" dirty="0">
                          <a:solidFill>
                            <a:srgbClr val="000000"/>
                          </a:solidFill>
                          <a:latin typeface="+mn-lt"/>
                        </a:rPr>
                        <a:t> </a:t>
                      </a:r>
                      <a:r>
                        <a:rPr lang="hu-HU" sz="1100" b="0" i="0" u="none" strike="noStrike" dirty="0" err="1">
                          <a:solidFill>
                            <a:srgbClr val="000000"/>
                          </a:solidFill>
                          <a:latin typeface="+mn-lt"/>
                        </a:rPr>
                        <a:t>could</a:t>
                      </a:r>
                      <a:r>
                        <a:rPr lang="hu-HU" sz="1100" b="0" i="0" u="none" strike="noStrike" dirty="0">
                          <a:solidFill>
                            <a:srgbClr val="000000"/>
                          </a:solidFill>
                          <a:latin typeface="+mn-lt"/>
                        </a:rPr>
                        <a:t> </a:t>
                      </a:r>
                      <a:r>
                        <a:rPr lang="hu-HU" sz="1100" b="0" i="0" u="none" strike="noStrike" dirty="0" err="1">
                          <a:solidFill>
                            <a:srgbClr val="000000"/>
                          </a:solidFill>
                          <a:latin typeface="+mn-lt"/>
                        </a:rPr>
                        <a:t>minimize</a:t>
                      </a:r>
                      <a:r>
                        <a:rPr lang="hu-HU" sz="1100" b="0" i="0" u="none" strike="noStrike" dirty="0">
                          <a:solidFill>
                            <a:srgbClr val="000000"/>
                          </a:solidFill>
                          <a:latin typeface="+mn-lt"/>
                        </a:rPr>
                        <a:t> </a:t>
                      </a:r>
                      <a:r>
                        <a:rPr lang="hu-HU" sz="1100" b="0" i="0" u="none" strike="noStrike" dirty="0" err="1">
                          <a:solidFill>
                            <a:srgbClr val="000000"/>
                          </a:solidFill>
                          <a:latin typeface="+mn-lt"/>
                        </a:rPr>
                        <a:t>or</a:t>
                      </a:r>
                      <a:r>
                        <a:rPr lang="hu-HU" sz="1100" b="0" i="0" u="none" strike="noStrike" dirty="0">
                          <a:solidFill>
                            <a:srgbClr val="000000"/>
                          </a:solidFill>
                          <a:latin typeface="+mn-lt"/>
                        </a:rPr>
                        <a:t> </a:t>
                      </a:r>
                      <a:r>
                        <a:rPr lang="hu-HU" sz="1100" b="0" i="0" u="none" strike="noStrike" dirty="0" err="1">
                          <a:solidFill>
                            <a:srgbClr val="000000"/>
                          </a:solidFill>
                          <a:latin typeface="+mn-lt"/>
                        </a:rPr>
                        <a:t>prevent</a:t>
                      </a:r>
                      <a:r>
                        <a:rPr lang="hu-HU" sz="1100" b="0" i="0" u="none" strike="noStrike" dirty="0">
                          <a:solidFill>
                            <a:srgbClr val="000000"/>
                          </a:solidFill>
                          <a:latin typeface="+mn-lt"/>
                        </a:rPr>
                        <a:t> </a:t>
                      </a:r>
                      <a:r>
                        <a:rPr lang="hu-HU" sz="1100" b="0" i="0" u="none" strike="noStrike" dirty="0" err="1">
                          <a:solidFill>
                            <a:srgbClr val="000000"/>
                          </a:solidFill>
                          <a:latin typeface="+mn-lt"/>
                        </a:rPr>
                        <a:t>the</a:t>
                      </a:r>
                      <a:r>
                        <a:rPr lang="hu-HU" sz="1100" b="0" i="0" u="none" strike="noStrike" dirty="0">
                          <a:solidFill>
                            <a:srgbClr val="000000"/>
                          </a:solidFill>
                          <a:latin typeface="+mn-lt"/>
                        </a:rPr>
                        <a:t> </a:t>
                      </a:r>
                      <a:r>
                        <a:rPr lang="hu-HU" sz="1100" b="0" i="0" u="none" strike="noStrike" dirty="0" err="1">
                          <a:solidFill>
                            <a:srgbClr val="000000"/>
                          </a:solidFill>
                          <a:latin typeface="+mn-lt"/>
                        </a:rPr>
                        <a:t>causes</a:t>
                      </a:r>
                      <a:r>
                        <a:rPr lang="hu-HU" sz="1100" b="0" i="0" u="none" strike="noStrike" dirty="0">
                          <a:solidFill>
                            <a:srgbClr val="000000"/>
                          </a:solidFill>
                          <a:latin typeface="+mn-lt"/>
                        </a:rPr>
                        <a:t> of </a:t>
                      </a:r>
                      <a:r>
                        <a:rPr lang="hu-HU" sz="1100" b="0" i="0" u="none" strike="noStrike" dirty="0" err="1">
                          <a:solidFill>
                            <a:srgbClr val="000000"/>
                          </a:solidFill>
                          <a:latin typeface="+mn-lt"/>
                        </a:rPr>
                        <a:t>failure</a:t>
                      </a:r>
                      <a:endParaRPr lang="hu-HU" sz="1100" b="0" i="0" u="none" strike="noStrike" dirty="0">
                        <a:solidFill>
                          <a:srgbClr val="000000"/>
                        </a:solidFill>
                        <a:latin typeface="+mn-lt"/>
                      </a:endParaRPr>
                    </a:p>
                  </a:txBody>
                  <a:tcPr marL="0" marR="0" marT="0" marB="0" anchor="ctr"/>
                </a:tc>
                <a:extLst>
                  <a:ext uri="{0D108BD9-81ED-4DB2-BD59-A6C34878D82A}">
                    <a16:rowId xmlns:a16="http://schemas.microsoft.com/office/drawing/2014/main" val="10008"/>
                  </a:ext>
                </a:extLst>
              </a:tr>
              <a:tr h="370840">
                <a:tc>
                  <a:txBody>
                    <a:bodyPr/>
                    <a:lstStyle/>
                    <a:p>
                      <a:pPr marL="0" algn="l" defTabSz="914400" rtl="0" eaLnBrk="1" fontAlgn="ctr" latinLnBrk="0" hangingPunct="1"/>
                      <a:r>
                        <a:rPr lang="hu-HU" sz="1100" u="none" strike="noStrike" kern="1200" dirty="0">
                          <a:solidFill>
                            <a:schemeClr val="dk1"/>
                          </a:solidFill>
                          <a:latin typeface="+mn-lt"/>
                          <a:ea typeface="+mn-ea"/>
                          <a:cs typeface="+mn-cs"/>
                        </a:rPr>
                        <a:t>9. INSTRUCTIONS</a:t>
                      </a:r>
                      <a:br>
                        <a:rPr lang="hu-HU" sz="1100" u="none" strike="noStrike" kern="1200" dirty="0">
                          <a:solidFill>
                            <a:schemeClr val="dk1"/>
                          </a:solidFill>
                          <a:latin typeface="+mn-lt"/>
                          <a:ea typeface="+mn-ea"/>
                          <a:cs typeface="+mn-cs"/>
                        </a:rPr>
                      </a:br>
                      <a:endParaRPr lang="hu-HU" sz="1100" u="none" strike="noStrike" kern="1200" dirty="0">
                        <a:solidFill>
                          <a:schemeClr val="dk1"/>
                        </a:solidFill>
                        <a:latin typeface="+mn-lt"/>
                        <a:ea typeface="+mn-ea"/>
                        <a:cs typeface="+mn-cs"/>
                      </a:endParaRPr>
                    </a:p>
                  </a:txBody>
                  <a:tcPr/>
                </a:tc>
                <a:tc>
                  <a:txBody>
                    <a:bodyPr/>
                    <a:lstStyle/>
                    <a:p>
                      <a:pPr algn="ctr" fontAlgn="ctr"/>
                      <a:r>
                        <a:rPr lang="hu-HU" sz="1100" b="0" i="0" u="none" strike="noStrike" dirty="0">
                          <a:solidFill>
                            <a:srgbClr val="000000"/>
                          </a:solidFill>
                          <a:latin typeface="+mn-lt"/>
                        </a:rPr>
                        <a:t>1.- The </a:t>
                      </a:r>
                      <a:r>
                        <a:rPr lang="hu-HU" sz="1100" b="0" i="0" u="none" strike="noStrike" dirty="0" err="1">
                          <a:solidFill>
                            <a:srgbClr val="000000"/>
                          </a:solidFill>
                          <a:latin typeface="+mn-lt"/>
                        </a:rPr>
                        <a:t>trainer</a:t>
                      </a:r>
                      <a:r>
                        <a:rPr lang="hu-HU" sz="1100" b="0" i="0" u="none" strike="noStrike" dirty="0">
                          <a:solidFill>
                            <a:srgbClr val="000000"/>
                          </a:solidFill>
                          <a:latin typeface="+mn-lt"/>
                        </a:rPr>
                        <a:t> </a:t>
                      </a:r>
                      <a:r>
                        <a:rPr lang="hu-HU" sz="1100" b="0" i="0" u="none" strike="noStrike" dirty="0" err="1">
                          <a:solidFill>
                            <a:srgbClr val="000000"/>
                          </a:solidFill>
                          <a:latin typeface="+mn-lt"/>
                        </a:rPr>
                        <a:t>should</a:t>
                      </a:r>
                      <a:r>
                        <a:rPr lang="hu-HU" sz="1100" b="0" i="0" u="none" strike="noStrike" dirty="0">
                          <a:solidFill>
                            <a:srgbClr val="000000"/>
                          </a:solidFill>
                          <a:latin typeface="+mn-lt"/>
                        </a:rPr>
                        <a:t> </a:t>
                      </a:r>
                      <a:r>
                        <a:rPr lang="hu-HU" sz="1100" b="0" i="0" u="none" strike="noStrike" dirty="0" err="1">
                          <a:solidFill>
                            <a:srgbClr val="000000"/>
                          </a:solidFill>
                          <a:latin typeface="+mn-lt"/>
                        </a:rPr>
                        <a:t>present</a:t>
                      </a:r>
                      <a:r>
                        <a:rPr lang="hu-HU" sz="1100" b="0" i="0" u="none" strike="noStrike" dirty="0">
                          <a:solidFill>
                            <a:srgbClr val="000000"/>
                          </a:solidFill>
                          <a:latin typeface="+mn-lt"/>
                        </a:rPr>
                        <a:t> </a:t>
                      </a:r>
                      <a:r>
                        <a:rPr lang="hu-HU" sz="1100" b="0" i="0" u="none" strike="noStrike" dirty="0" err="1">
                          <a:solidFill>
                            <a:srgbClr val="000000"/>
                          </a:solidFill>
                          <a:latin typeface="+mn-lt"/>
                        </a:rPr>
                        <a:t>own</a:t>
                      </a:r>
                      <a:r>
                        <a:rPr lang="hu-HU" sz="1100" b="0" i="0" u="none" strike="noStrike" dirty="0">
                          <a:solidFill>
                            <a:srgbClr val="000000"/>
                          </a:solidFill>
                          <a:latin typeface="+mn-lt"/>
                        </a:rPr>
                        <a:t> </a:t>
                      </a:r>
                      <a:r>
                        <a:rPr lang="hu-HU" sz="1100" b="0" i="0" u="none" strike="noStrike" dirty="0" err="1">
                          <a:solidFill>
                            <a:srgbClr val="000000"/>
                          </a:solidFill>
                          <a:latin typeface="+mn-lt"/>
                        </a:rPr>
                        <a:t>photos</a:t>
                      </a:r>
                      <a:r>
                        <a:rPr lang="hu-HU" sz="1100" b="0" i="0" u="none" strike="noStrike" dirty="0">
                          <a:solidFill>
                            <a:srgbClr val="000000"/>
                          </a:solidFill>
                          <a:latin typeface="+mn-lt"/>
                        </a:rPr>
                        <a:t> of </a:t>
                      </a:r>
                      <a:r>
                        <a:rPr lang="hu-HU" sz="1100" b="0" i="0" u="none" strike="noStrike" dirty="0" err="1">
                          <a:solidFill>
                            <a:srgbClr val="000000"/>
                          </a:solidFill>
                          <a:latin typeface="+mn-lt"/>
                        </a:rPr>
                        <a:t>cracks</a:t>
                      </a:r>
                      <a:r>
                        <a:rPr lang="hu-HU" sz="1100" b="0" i="0" u="none" strike="noStrike" dirty="0">
                          <a:solidFill>
                            <a:srgbClr val="000000"/>
                          </a:solidFill>
                          <a:latin typeface="+mn-lt"/>
                        </a:rPr>
                        <a:t> </a:t>
                      </a:r>
                      <a:r>
                        <a:rPr lang="hu-HU" sz="1100" b="0" i="0" u="none" strike="noStrike" dirty="0" err="1">
                          <a:solidFill>
                            <a:srgbClr val="000000"/>
                          </a:solidFill>
                          <a:latin typeface="+mn-lt"/>
                        </a:rPr>
                        <a:t>for</a:t>
                      </a:r>
                      <a:r>
                        <a:rPr lang="hu-HU" sz="1100" b="0" i="0" u="none" strike="noStrike" dirty="0">
                          <a:solidFill>
                            <a:srgbClr val="000000"/>
                          </a:solidFill>
                          <a:latin typeface="+mn-lt"/>
                        </a:rPr>
                        <a:t> </a:t>
                      </a:r>
                      <a:r>
                        <a:rPr lang="hu-HU" sz="1100" b="0" i="0" u="none" strike="noStrike" dirty="0" err="1">
                          <a:solidFill>
                            <a:srgbClr val="000000"/>
                          </a:solidFill>
                          <a:latin typeface="+mn-lt"/>
                        </a:rPr>
                        <a:t>each</a:t>
                      </a:r>
                      <a:r>
                        <a:rPr lang="hu-HU" sz="1100" b="0" i="0" u="none" strike="noStrike" dirty="0">
                          <a:solidFill>
                            <a:srgbClr val="000000"/>
                          </a:solidFill>
                          <a:latin typeface="+mn-lt"/>
                        </a:rPr>
                        <a:t> </a:t>
                      </a:r>
                      <a:r>
                        <a:rPr lang="hu-HU" sz="1100" b="0" i="0" u="none" strike="noStrike" dirty="0" err="1">
                          <a:solidFill>
                            <a:srgbClr val="000000"/>
                          </a:solidFill>
                          <a:latin typeface="+mn-lt"/>
                        </a:rPr>
                        <a:t>type</a:t>
                      </a:r>
                      <a:r>
                        <a:rPr lang="hu-HU" sz="1100" b="0" i="0" u="none" strike="noStrike" dirty="0">
                          <a:solidFill>
                            <a:srgbClr val="000000"/>
                          </a:solidFill>
                          <a:latin typeface="+mn-lt"/>
                        </a:rPr>
                        <a:t> of </a:t>
                      </a:r>
                      <a:r>
                        <a:rPr lang="hu-HU" sz="1100" b="0" i="0" u="none" strike="noStrike" dirty="0" err="1">
                          <a:solidFill>
                            <a:srgbClr val="000000"/>
                          </a:solidFill>
                          <a:latin typeface="+mn-lt"/>
                        </a:rPr>
                        <a:t>cracks</a:t>
                      </a:r>
                      <a:br>
                        <a:rPr lang="hu-HU" sz="1100" b="0" i="0" u="none" strike="noStrike" dirty="0">
                          <a:solidFill>
                            <a:srgbClr val="000000"/>
                          </a:solidFill>
                          <a:latin typeface="+mn-lt"/>
                        </a:rPr>
                      </a:br>
                      <a:r>
                        <a:rPr lang="hu-HU" sz="1100" b="0" i="0" u="none" strike="noStrike" dirty="0">
                          <a:solidFill>
                            <a:srgbClr val="000000"/>
                          </a:solidFill>
                          <a:latin typeface="+mn-lt"/>
                        </a:rPr>
                        <a:t>- </a:t>
                      </a:r>
                      <a:r>
                        <a:rPr lang="hu-HU" sz="1100" b="0" i="0" u="none" strike="noStrike" dirty="0" err="1">
                          <a:solidFill>
                            <a:srgbClr val="000000"/>
                          </a:solidFill>
                          <a:latin typeface="+mn-lt"/>
                        </a:rPr>
                        <a:t>Explain</a:t>
                      </a:r>
                      <a:r>
                        <a:rPr lang="hu-HU" sz="1100" b="0" i="0" u="none" strike="noStrike" dirty="0">
                          <a:solidFill>
                            <a:srgbClr val="000000"/>
                          </a:solidFill>
                          <a:latin typeface="+mn-lt"/>
                        </a:rPr>
                        <a:t> </a:t>
                      </a:r>
                      <a:r>
                        <a:rPr lang="hu-HU" sz="1100" b="0" i="0" u="none" strike="noStrike" dirty="0" err="1">
                          <a:solidFill>
                            <a:srgbClr val="000000"/>
                          </a:solidFill>
                          <a:latin typeface="+mn-lt"/>
                        </a:rPr>
                        <a:t>the</a:t>
                      </a:r>
                      <a:r>
                        <a:rPr lang="hu-HU" sz="1100" b="0" i="0" u="none" strike="noStrike" dirty="0">
                          <a:solidFill>
                            <a:srgbClr val="000000"/>
                          </a:solidFill>
                          <a:latin typeface="+mn-lt"/>
                        </a:rPr>
                        <a:t> most </a:t>
                      </a:r>
                      <a:r>
                        <a:rPr lang="hu-HU" sz="1100" b="0" i="0" u="none" strike="noStrike" dirty="0" err="1">
                          <a:solidFill>
                            <a:srgbClr val="000000"/>
                          </a:solidFill>
                          <a:latin typeface="+mn-lt"/>
                        </a:rPr>
                        <a:t>generic</a:t>
                      </a:r>
                      <a:r>
                        <a:rPr lang="hu-HU" sz="1100" b="0" i="0" u="none" strike="noStrike" dirty="0">
                          <a:solidFill>
                            <a:srgbClr val="000000"/>
                          </a:solidFill>
                          <a:latin typeface="+mn-lt"/>
                        </a:rPr>
                        <a:t> </a:t>
                      </a:r>
                      <a:r>
                        <a:rPr lang="hu-HU" sz="1100" b="0" i="0" u="none" strike="noStrike" dirty="0" err="1">
                          <a:solidFill>
                            <a:srgbClr val="000000"/>
                          </a:solidFill>
                          <a:latin typeface="+mn-lt"/>
                        </a:rPr>
                        <a:t>crack</a:t>
                      </a:r>
                      <a:r>
                        <a:rPr lang="hu-HU" sz="1100" b="0" i="0" u="none" strike="noStrike" dirty="0">
                          <a:solidFill>
                            <a:srgbClr val="000000"/>
                          </a:solidFill>
                          <a:latin typeface="+mn-lt"/>
                        </a:rPr>
                        <a:t> </a:t>
                      </a:r>
                      <a:r>
                        <a:rPr lang="hu-HU" sz="1100" b="0" i="0" u="none" strike="noStrike" dirty="0" err="1">
                          <a:solidFill>
                            <a:srgbClr val="000000"/>
                          </a:solidFill>
                          <a:latin typeface="+mn-lt"/>
                        </a:rPr>
                        <a:t>types</a:t>
                      </a:r>
                      <a:r>
                        <a:rPr lang="hu-HU" sz="1100" b="0" i="0" u="none" strike="noStrike" dirty="0">
                          <a:solidFill>
                            <a:srgbClr val="000000"/>
                          </a:solidFill>
                          <a:latin typeface="+mn-lt"/>
                        </a:rPr>
                        <a:t> </a:t>
                      </a:r>
                      <a:r>
                        <a:rPr lang="hu-HU" sz="1100" b="0" i="0" u="none" strike="noStrike" dirty="0" err="1">
                          <a:solidFill>
                            <a:srgbClr val="000000"/>
                          </a:solidFill>
                          <a:latin typeface="+mn-lt"/>
                        </a:rPr>
                        <a:t>that</a:t>
                      </a:r>
                      <a:r>
                        <a:rPr lang="hu-HU" sz="1100" b="0" i="0" u="none" strike="noStrike" dirty="0">
                          <a:solidFill>
                            <a:srgbClr val="000000"/>
                          </a:solidFill>
                          <a:latin typeface="+mn-lt"/>
                        </a:rPr>
                        <a:t> </a:t>
                      </a:r>
                      <a:r>
                        <a:rPr lang="hu-HU" sz="1100" b="0" i="0" u="none" strike="noStrike" dirty="0" err="1">
                          <a:solidFill>
                            <a:srgbClr val="000000"/>
                          </a:solidFill>
                          <a:latin typeface="+mn-lt"/>
                        </a:rPr>
                        <a:t>might</a:t>
                      </a:r>
                      <a:r>
                        <a:rPr lang="hu-HU" sz="1100" b="0" i="0" u="none" strike="noStrike" dirty="0">
                          <a:solidFill>
                            <a:srgbClr val="000000"/>
                          </a:solidFill>
                          <a:latin typeface="+mn-lt"/>
                        </a:rPr>
                        <a:t> </a:t>
                      </a:r>
                      <a:r>
                        <a:rPr lang="hu-HU" sz="1100" b="0" i="0" u="none" strike="noStrike" dirty="0" err="1">
                          <a:solidFill>
                            <a:srgbClr val="000000"/>
                          </a:solidFill>
                          <a:latin typeface="+mn-lt"/>
                        </a:rPr>
                        <a:t>occur</a:t>
                      </a:r>
                      <a:r>
                        <a:rPr lang="hu-HU" sz="1100" b="0" i="0" u="none" strike="noStrike" dirty="0">
                          <a:solidFill>
                            <a:srgbClr val="000000"/>
                          </a:solidFill>
                          <a:latin typeface="+mn-lt"/>
                        </a:rPr>
                        <a:t> in </a:t>
                      </a:r>
                      <a:r>
                        <a:rPr lang="hu-HU" sz="1100" b="0" i="0" u="none" strike="noStrike" dirty="0" err="1">
                          <a:solidFill>
                            <a:srgbClr val="000000"/>
                          </a:solidFill>
                          <a:latin typeface="+mn-lt"/>
                        </a:rPr>
                        <a:t>welded</a:t>
                      </a:r>
                      <a:r>
                        <a:rPr lang="hu-HU" sz="1100" b="0" i="0" u="none" strike="noStrike" dirty="0">
                          <a:solidFill>
                            <a:srgbClr val="000000"/>
                          </a:solidFill>
                          <a:latin typeface="+mn-lt"/>
                        </a:rPr>
                        <a:t> </a:t>
                      </a:r>
                      <a:r>
                        <a:rPr lang="hu-HU" sz="1100" b="0" i="0" u="none" strike="noStrike" dirty="0" err="1">
                          <a:solidFill>
                            <a:srgbClr val="000000"/>
                          </a:solidFill>
                          <a:latin typeface="+mn-lt"/>
                        </a:rPr>
                        <a:t>joints</a:t>
                      </a:r>
                      <a:endParaRPr lang="hu-HU" sz="1100" b="0" i="0" u="none" strike="noStrike" dirty="0">
                        <a:solidFill>
                          <a:srgbClr val="000000"/>
                        </a:solidFill>
                        <a:latin typeface="+mn-lt"/>
                      </a:endParaRPr>
                    </a:p>
                    <a:p>
                      <a:pPr algn="ctr" fontAlgn="ctr"/>
                      <a:r>
                        <a:rPr lang="hu-HU" sz="1100" b="0" i="0" u="none" strike="noStrike" dirty="0">
                          <a:solidFill>
                            <a:srgbClr val="000000"/>
                          </a:solidFill>
                          <a:latin typeface="+mn-lt"/>
                        </a:rPr>
                        <a:t>- </a:t>
                      </a:r>
                      <a:r>
                        <a:rPr lang="hu-HU" sz="1100" b="0" i="0" u="none" strike="noStrike" dirty="0" err="1">
                          <a:solidFill>
                            <a:srgbClr val="000000"/>
                          </a:solidFill>
                          <a:latin typeface="+mn-lt"/>
                        </a:rPr>
                        <a:t>Present</a:t>
                      </a:r>
                      <a:r>
                        <a:rPr lang="hu-HU" sz="1100" b="0" i="0" u="none" strike="noStrike" dirty="0">
                          <a:solidFill>
                            <a:srgbClr val="000000"/>
                          </a:solidFill>
                          <a:latin typeface="+mn-lt"/>
                        </a:rPr>
                        <a:t> and show in </a:t>
                      </a:r>
                      <a:r>
                        <a:rPr lang="hu-HU" sz="1100" b="0" i="0" u="none" strike="noStrike" dirty="0" err="1">
                          <a:solidFill>
                            <a:srgbClr val="000000"/>
                          </a:solidFill>
                          <a:latin typeface="+mn-lt"/>
                        </a:rPr>
                        <a:t>details</a:t>
                      </a:r>
                      <a:r>
                        <a:rPr lang="hu-HU" sz="1100" b="0" i="0" u="none" strike="noStrike" dirty="0">
                          <a:solidFill>
                            <a:srgbClr val="000000"/>
                          </a:solidFill>
                          <a:latin typeface="+mn-lt"/>
                        </a:rPr>
                        <a:t> </a:t>
                      </a:r>
                      <a:r>
                        <a:rPr lang="hu-HU" sz="1100" b="0" i="0" u="none" strike="noStrike" dirty="0" err="1">
                          <a:solidFill>
                            <a:srgbClr val="000000"/>
                          </a:solidFill>
                          <a:latin typeface="+mn-lt"/>
                        </a:rPr>
                        <a:t>the</a:t>
                      </a:r>
                      <a:r>
                        <a:rPr lang="hu-HU" sz="1100" b="0" i="0" u="none" strike="noStrike" dirty="0">
                          <a:solidFill>
                            <a:srgbClr val="000000"/>
                          </a:solidFill>
                          <a:latin typeface="+mn-lt"/>
                        </a:rPr>
                        <a:t> main </a:t>
                      </a:r>
                      <a:r>
                        <a:rPr lang="hu-HU" sz="1100" b="0" i="0" u="none" strike="noStrike" dirty="0" err="1">
                          <a:solidFill>
                            <a:srgbClr val="000000"/>
                          </a:solidFill>
                          <a:latin typeface="+mn-lt"/>
                        </a:rPr>
                        <a:t>crack</a:t>
                      </a:r>
                      <a:r>
                        <a:rPr lang="hu-HU" sz="1100" b="0" i="0" u="none" strike="noStrike" dirty="0">
                          <a:solidFill>
                            <a:srgbClr val="000000"/>
                          </a:solidFill>
                          <a:latin typeface="+mn-lt"/>
                        </a:rPr>
                        <a:t> </a:t>
                      </a:r>
                      <a:r>
                        <a:rPr lang="hu-HU" sz="1100" b="0" i="0" u="none" strike="noStrike" dirty="0" err="1">
                          <a:solidFill>
                            <a:srgbClr val="000000"/>
                          </a:solidFill>
                          <a:latin typeface="+mn-lt"/>
                        </a:rPr>
                        <a:t>types</a:t>
                      </a:r>
                      <a:r>
                        <a:rPr lang="hu-HU" sz="1100" b="0" i="0" u="none" strike="noStrike" dirty="0">
                          <a:solidFill>
                            <a:srgbClr val="000000"/>
                          </a:solidFill>
                          <a:latin typeface="+mn-lt"/>
                        </a:rPr>
                        <a:t> in </a:t>
                      </a:r>
                      <a:r>
                        <a:rPr lang="hu-HU" sz="1100" b="0" i="0" u="none" strike="noStrike" dirty="0" err="1">
                          <a:solidFill>
                            <a:srgbClr val="000000"/>
                          </a:solidFill>
                          <a:latin typeface="+mn-lt"/>
                        </a:rPr>
                        <a:t>the</a:t>
                      </a:r>
                      <a:r>
                        <a:rPr lang="hu-HU" sz="1100" b="0" i="0" u="none" strike="noStrike" dirty="0">
                          <a:solidFill>
                            <a:srgbClr val="000000"/>
                          </a:solidFill>
                          <a:latin typeface="+mn-lt"/>
                        </a:rPr>
                        <a:t> </a:t>
                      </a:r>
                      <a:r>
                        <a:rPr lang="hu-HU" sz="1100" b="0" i="0" u="none" strike="noStrike" dirty="0" err="1">
                          <a:solidFill>
                            <a:srgbClr val="000000"/>
                          </a:solidFill>
                          <a:latin typeface="+mn-lt"/>
                        </a:rPr>
                        <a:t>follonwing</a:t>
                      </a:r>
                      <a:r>
                        <a:rPr lang="hu-HU" sz="1100" b="0" i="0" u="none" strike="noStrike" dirty="0">
                          <a:solidFill>
                            <a:srgbClr val="000000"/>
                          </a:solidFill>
                          <a:latin typeface="+mn-lt"/>
                        </a:rPr>
                        <a:t> </a:t>
                      </a:r>
                      <a:r>
                        <a:rPr lang="hu-HU" sz="1100" b="0" i="0" u="none" strike="noStrike" dirty="0" err="1">
                          <a:solidFill>
                            <a:srgbClr val="000000"/>
                          </a:solidFill>
                          <a:latin typeface="+mn-lt"/>
                        </a:rPr>
                        <a:t>classes</a:t>
                      </a:r>
                      <a:r>
                        <a:rPr lang="hu-HU" sz="1100" b="0" i="0" u="none" strike="noStrike" dirty="0">
                          <a:solidFill>
                            <a:srgbClr val="000000"/>
                          </a:solidFill>
                          <a:latin typeface="+mn-lt"/>
                        </a:rPr>
                        <a:t>:</a:t>
                      </a:r>
                    </a:p>
                    <a:p>
                      <a:pPr algn="ctr" fontAlgn="ctr"/>
                      <a:r>
                        <a:rPr lang="hu-HU" sz="1100" b="0" i="0" u="none" strike="noStrike" dirty="0">
                          <a:solidFill>
                            <a:srgbClr val="000000"/>
                          </a:solidFill>
                          <a:latin typeface="+mn-lt"/>
                        </a:rPr>
                        <a:t>     A) </a:t>
                      </a:r>
                      <a:r>
                        <a:rPr lang="hu-HU" sz="1100" b="0" i="0" u="none" strike="noStrike" dirty="0" err="1">
                          <a:solidFill>
                            <a:srgbClr val="000000"/>
                          </a:solidFill>
                          <a:latin typeface="+mn-lt"/>
                        </a:rPr>
                        <a:t>Cold</a:t>
                      </a:r>
                      <a:r>
                        <a:rPr lang="hu-HU" sz="1100" b="0" i="0" u="none" strike="noStrike" dirty="0">
                          <a:solidFill>
                            <a:srgbClr val="000000"/>
                          </a:solidFill>
                          <a:latin typeface="+mn-lt"/>
                        </a:rPr>
                        <a:t> </a:t>
                      </a:r>
                      <a:r>
                        <a:rPr lang="hu-HU" sz="1100" b="0" i="0" u="none" strike="noStrike" dirty="0" err="1">
                          <a:solidFill>
                            <a:srgbClr val="000000"/>
                          </a:solidFill>
                          <a:latin typeface="+mn-lt"/>
                        </a:rPr>
                        <a:t>cracks</a:t>
                      </a:r>
                      <a:endParaRPr lang="hu-HU" sz="1100" b="0" i="0" u="none" strike="noStrike" dirty="0">
                        <a:solidFill>
                          <a:srgbClr val="000000"/>
                        </a:solidFill>
                        <a:latin typeface="+mn-lt"/>
                      </a:endParaRPr>
                    </a:p>
                    <a:p>
                      <a:pPr algn="ctr" fontAlgn="ctr"/>
                      <a:r>
                        <a:rPr lang="hu-HU" sz="1100" b="0" i="0" u="none" strike="noStrike" dirty="0">
                          <a:solidFill>
                            <a:srgbClr val="000000"/>
                          </a:solidFill>
                          <a:latin typeface="+mn-lt"/>
                        </a:rPr>
                        <a:t>     B) </a:t>
                      </a:r>
                      <a:r>
                        <a:rPr lang="hu-HU" sz="1100" b="0" i="0" u="none" strike="noStrike" dirty="0" err="1">
                          <a:solidFill>
                            <a:srgbClr val="000000"/>
                          </a:solidFill>
                          <a:latin typeface="+mn-lt"/>
                        </a:rPr>
                        <a:t>Warm</a:t>
                      </a:r>
                      <a:r>
                        <a:rPr lang="hu-HU" sz="1100" b="0" i="0" u="none" strike="noStrike" dirty="0">
                          <a:solidFill>
                            <a:srgbClr val="000000"/>
                          </a:solidFill>
                          <a:latin typeface="+mn-lt"/>
                        </a:rPr>
                        <a:t> </a:t>
                      </a:r>
                      <a:r>
                        <a:rPr lang="hu-HU" sz="1100" b="0" i="0" u="none" strike="noStrike" dirty="0" err="1">
                          <a:solidFill>
                            <a:srgbClr val="000000"/>
                          </a:solidFill>
                          <a:latin typeface="+mn-lt"/>
                        </a:rPr>
                        <a:t>cracks</a:t>
                      </a:r>
                      <a:endParaRPr lang="hu-HU" sz="1100" b="0" i="0" u="none" strike="noStrike" dirty="0">
                        <a:solidFill>
                          <a:srgbClr val="000000"/>
                        </a:solidFill>
                        <a:latin typeface="+mn-lt"/>
                      </a:endParaRPr>
                    </a:p>
                    <a:p>
                      <a:pPr algn="ctr" fontAlgn="ctr"/>
                      <a:r>
                        <a:rPr lang="hu-HU" sz="1100" b="0" i="0" u="none" strike="noStrike" dirty="0">
                          <a:solidFill>
                            <a:srgbClr val="000000"/>
                          </a:solidFill>
                          <a:latin typeface="+mn-lt"/>
                        </a:rPr>
                        <a:t>     </a:t>
                      </a:r>
                    </a:p>
                    <a:p>
                      <a:pPr algn="ctr" fontAlgn="ctr"/>
                      <a:r>
                        <a:rPr lang="hu-HU" sz="1100" b="0" i="0" u="none" strike="noStrike" dirty="0">
                          <a:solidFill>
                            <a:srgbClr val="000000"/>
                          </a:solidFill>
                          <a:latin typeface="+mn-lt"/>
                        </a:rPr>
                        <a:t>2.- </a:t>
                      </a:r>
                      <a:r>
                        <a:rPr lang="hu-HU" sz="1100" b="0" i="0" u="none" strike="noStrike" dirty="0" err="1">
                          <a:solidFill>
                            <a:srgbClr val="000000"/>
                          </a:solidFill>
                          <a:latin typeface="+mn-lt"/>
                        </a:rPr>
                        <a:t>Identify</a:t>
                      </a:r>
                      <a:r>
                        <a:rPr lang="hu-HU" sz="1100" b="0" i="0" u="none" strike="noStrike" dirty="0">
                          <a:solidFill>
                            <a:srgbClr val="000000"/>
                          </a:solidFill>
                          <a:latin typeface="+mn-lt"/>
                        </a:rPr>
                        <a:t> </a:t>
                      </a:r>
                      <a:r>
                        <a:rPr lang="hu-HU" sz="1100" b="0" i="0" u="none" strike="noStrike" dirty="0" err="1">
                          <a:solidFill>
                            <a:srgbClr val="000000"/>
                          </a:solidFill>
                          <a:latin typeface="+mn-lt"/>
                        </a:rPr>
                        <a:t>the</a:t>
                      </a:r>
                      <a:r>
                        <a:rPr lang="hu-HU" sz="1100" b="0" i="0" u="none" strike="noStrike" dirty="0">
                          <a:solidFill>
                            <a:srgbClr val="000000"/>
                          </a:solidFill>
                          <a:latin typeface="+mn-lt"/>
                        </a:rPr>
                        <a:t> </a:t>
                      </a:r>
                      <a:r>
                        <a:rPr lang="hu-HU" sz="1100" b="0" i="0" u="none" strike="noStrike" dirty="0" err="1">
                          <a:solidFill>
                            <a:srgbClr val="000000"/>
                          </a:solidFill>
                          <a:latin typeface="+mn-lt"/>
                        </a:rPr>
                        <a:t>distorions</a:t>
                      </a:r>
                      <a:r>
                        <a:rPr lang="hu-HU" sz="1100" b="0" i="0" u="none" strike="noStrike" dirty="0">
                          <a:solidFill>
                            <a:srgbClr val="000000"/>
                          </a:solidFill>
                          <a:latin typeface="+mn-lt"/>
                        </a:rPr>
                        <a:t> </a:t>
                      </a:r>
                      <a:r>
                        <a:rPr lang="hu-HU" sz="1100" b="0" i="0" u="none" strike="noStrike" dirty="0" err="1">
                          <a:solidFill>
                            <a:srgbClr val="000000"/>
                          </a:solidFill>
                          <a:latin typeface="+mn-lt"/>
                        </a:rPr>
                        <a:t>presented</a:t>
                      </a:r>
                      <a:r>
                        <a:rPr lang="hu-HU" sz="1100" b="0" i="0" u="none" strike="noStrike" dirty="0">
                          <a:solidFill>
                            <a:srgbClr val="000000"/>
                          </a:solidFill>
                          <a:latin typeface="+mn-lt"/>
                        </a:rPr>
                        <a:t> </a:t>
                      </a:r>
                      <a:r>
                        <a:rPr lang="hu-HU" sz="1100" b="0" i="0" u="none" strike="noStrike" dirty="0" err="1">
                          <a:solidFill>
                            <a:srgbClr val="000000"/>
                          </a:solidFill>
                          <a:latin typeface="+mn-lt"/>
                        </a:rPr>
                        <a:t>by</a:t>
                      </a:r>
                      <a:r>
                        <a:rPr lang="hu-HU" sz="1100" b="0" i="0" u="none" strike="noStrike" dirty="0">
                          <a:solidFill>
                            <a:srgbClr val="000000"/>
                          </a:solidFill>
                          <a:latin typeface="+mn-lt"/>
                        </a:rPr>
                        <a:t> </a:t>
                      </a:r>
                      <a:r>
                        <a:rPr lang="hu-HU" sz="1100" b="0" i="0" u="none" strike="noStrike" dirty="0" err="1">
                          <a:solidFill>
                            <a:srgbClr val="000000"/>
                          </a:solidFill>
                          <a:latin typeface="+mn-lt"/>
                        </a:rPr>
                        <a:t>the</a:t>
                      </a:r>
                      <a:r>
                        <a:rPr lang="hu-HU" sz="1100" b="0" i="0" u="none" strike="noStrike" dirty="0">
                          <a:solidFill>
                            <a:srgbClr val="000000"/>
                          </a:solidFill>
                          <a:latin typeface="+mn-lt"/>
                        </a:rPr>
                        <a:t> </a:t>
                      </a:r>
                      <a:r>
                        <a:rPr lang="hu-HU" sz="1100" b="0" i="0" u="none" strike="noStrike" dirty="0" err="1">
                          <a:solidFill>
                            <a:srgbClr val="000000"/>
                          </a:solidFill>
                          <a:latin typeface="+mn-lt"/>
                        </a:rPr>
                        <a:t>learners</a:t>
                      </a:r>
                      <a:endParaRPr lang="hu-HU" sz="1100" b="0" i="0" u="none" strike="noStrike" dirty="0">
                        <a:solidFill>
                          <a:srgbClr val="000000"/>
                        </a:solidFill>
                        <a:latin typeface="+mn-lt"/>
                      </a:endParaRPr>
                    </a:p>
                    <a:p>
                      <a:pPr algn="ctr" fontAlgn="ctr"/>
                      <a:r>
                        <a:rPr lang="hu-HU" sz="1100" b="0" i="0" u="none" strike="noStrike" dirty="0">
                          <a:solidFill>
                            <a:srgbClr val="000000"/>
                          </a:solidFill>
                          <a:latin typeface="+mn-lt"/>
                        </a:rPr>
                        <a:t>- </a:t>
                      </a:r>
                      <a:r>
                        <a:rPr lang="hu-HU" sz="1100" b="0" i="0" u="none" strike="noStrike" dirty="0" err="1">
                          <a:solidFill>
                            <a:srgbClr val="000000"/>
                          </a:solidFill>
                          <a:latin typeface="+mn-lt"/>
                        </a:rPr>
                        <a:t>Observe</a:t>
                      </a:r>
                      <a:r>
                        <a:rPr lang="hu-HU" sz="1100" b="0" i="0" u="none" strike="noStrike" dirty="0">
                          <a:solidFill>
                            <a:srgbClr val="000000"/>
                          </a:solidFill>
                          <a:latin typeface="+mn-lt"/>
                        </a:rPr>
                        <a:t> and </a:t>
                      </a:r>
                      <a:r>
                        <a:rPr lang="hu-HU" sz="1100" b="0" i="0" u="none" strike="noStrike" dirty="0" err="1">
                          <a:solidFill>
                            <a:srgbClr val="000000"/>
                          </a:solidFill>
                          <a:latin typeface="+mn-lt"/>
                        </a:rPr>
                        <a:t>compare</a:t>
                      </a:r>
                      <a:r>
                        <a:rPr lang="hu-HU" sz="1100" b="0" i="0" u="none" strike="noStrike" dirty="0">
                          <a:solidFill>
                            <a:srgbClr val="000000"/>
                          </a:solidFill>
                          <a:latin typeface="+mn-lt"/>
                        </a:rPr>
                        <a:t> </a:t>
                      </a:r>
                      <a:r>
                        <a:rPr lang="hu-HU" sz="1100" b="0" i="0" u="none" strike="noStrike" dirty="0" err="1">
                          <a:solidFill>
                            <a:srgbClr val="000000"/>
                          </a:solidFill>
                          <a:latin typeface="+mn-lt"/>
                        </a:rPr>
                        <a:t>the</a:t>
                      </a:r>
                      <a:r>
                        <a:rPr lang="hu-HU" sz="1100" b="0" i="0" u="none" strike="noStrike" dirty="0">
                          <a:solidFill>
                            <a:srgbClr val="000000"/>
                          </a:solidFill>
                          <a:latin typeface="+mn-lt"/>
                        </a:rPr>
                        <a:t> </a:t>
                      </a:r>
                      <a:r>
                        <a:rPr lang="hu-HU" sz="1100" b="0" i="0" u="none" strike="noStrike" dirty="0" err="1">
                          <a:solidFill>
                            <a:srgbClr val="000000"/>
                          </a:solidFill>
                          <a:latin typeface="+mn-lt"/>
                        </a:rPr>
                        <a:t>examples</a:t>
                      </a:r>
                      <a:r>
                        <a:rPr lang="hu-HU" sz="1100" b="0" i="0" u="none" strike="noStrike" dirty="0">
                          <a:solidFill>
                            <a:srgbClr val="000000"/>
                          </a:solidFill>
                          <a:latin typeface="+mn-lt"/>
                        </a:rPr>
                        <a:t> </a:t>
                      </a:r>
                      <a:r>
                        <a:rPr lang="hu-HU" sz="1100" b="0" i="0" u="none" strike="noStrike" dirty="0" err="1">
                          <a:solidFill>
                            <a:srgbClr val="000000"/>
                          </a:solidFill>
                          <a:latin typeface="+mn-lt"/>
                        </a:rPr>
                        <a:t>shown</a:t>
                      </a:r>
                      <a:r>
                        <a:rPr lang="hu-HU" sz="1100" b="0" i="0" u="none" strike="noStrike" dirty="0">
                          <a:solidFill>
                            <a:srgbClr val="000000"/>
                          </a:solidFill>
                          <a:latin typeface="+mn-lt"/>
                        </a:rPr>
                        <a:t>.</a:t>
                      </a:r>
                    </a:p>
                    <a:p>
                      <a:pPr algn="ctr" fontAlgn="ctr"/>
                      <a:r>
                        <a:rPr lang="hu-HU" sz="1100" b="0" i="0" u="none" strike="noStrike" dirty="0">
                          <a:solidFill>
                            <a:srgbClr val="000000"/>
                          </a:solidFill>
                          <a:latin typeface="+mn-lt"/>
                        </a:rPr>
                        <a:t>- </a:t>
                      </a:r>
                      <a:r>
                        <a:rPr lang="hu-HU" sz="1100" b="0" i="0" u="none" strike="noStrike" dirty="0" err="1">
                          <a:solidFill>
                            <a:srgbClr val="000000"/>
                          </a:solidFill>
                          <a:latin typeface="+mn-lt"/>
                        </a:rPr>
                        <a:t>Sharing</a:t>
                      </a:r>
                      <a:r>
                        <a:rPr lang="hu-HU" sz="1100" b="0" i="0" u="none" strike="noStrike" dirty="0">
                          <a:solidFill>
                            <a:srgbClr val="000000"/>
                          </a:solidFill>
                          <a:latin typeface="+mn-lt"/>
                        </a:rPr>
                        <a:t> </a:t>
                      </a:r>
                      <a:r>
                        <a:rPr lang="hu-HU" sz="1100" b="0" i="0" u="none" strike="noStrike" dirty="0" err="1">
                          <a:solidFill>
                            <a:srgbClr val="000000"/>
                          </a:solidFill>
                          <a:latin typeface="+mn-lt"/>
                        </a:rPr>
                        <a:t>observations</a:t>
                      </a:r>
                      <a:r>
                        <a:rPr lang="hu-HU" sz="1100" b="0" i="0" u="none" strike="noStrike" dirty="0">
                          <a:solidFill>
                            <a:srgbClr val="000000"/>
                          </a:solidFill>
                          <a:latin typeface="+mn-lt"/>
                        </a:rPr>
                        <a:t> in </a:t>
                      </a:r>
                      <a:r>
                        <a:rPr lang="hu-HU" sz="1100" b="0" i="0" u="none" strike="noStrike" dirty="0" err="1">
                          <a:solidFill>
                            <a:srgbClr val="000000"/>
                          </a:solidFill>
                          <a:latin typeface="+mn-lt"/>
                        </a:rPr>
                        <a:t>the</a:t>
                      </a:r>
                      <a:r>
                        <a:rPr lang="hu-HU" sz="1100" b="0" i="0" u="none" strike="noStrike" dirty="0">
                          <a:solidFill>
                            <a:srgbClr val="000000"/>
                          </a:solidFill>
                          <a:latin typeface="+mn-lt"/>
                        </a:rPr>
                        <a:t> </a:t>
                      </a:r>
                      <a:r>
                        <a:rPr lang="hu-HU" sz="1100" b="0" i="0" u="none" strike="noStrike" dirty="0" err="1">
                          <a:solidFill>
                            <a:srgbClr val="000000"/>
                          </a:solidFill>
                          <a:latin typeface="+mn-lt"/>
                        </a:rPr>
                        <a:t>group</a:t>
                      </a:r>
                      <a:endParaRPr lang="hu-HU" sz="1100" b="0" i="0" u="none" strike="noStrike" dirty="0">
                        <a:solidFill>
                          <a:srgbClr val="000000"/>
                        </a:solidFill>
                        <a:latin typeface="+mn-lt"/>
                      </a:endParaRPr>
                    </a:p>
                    <a:p>
                      <a:pPr algn="ctr" fontAlgn="ctr"/>
                      <a:endParaRPr lang="hu-HU" sz="1100" b="0" i="0" u="none" strike="noStrike" dirty="0">
                        <a:solidFill>
                          <a:srgbClr val="000000"/>
                        </a:solidFill>
                        <a:latin typeface="+mn-lt"/>
                      </a:endParaRPr>
                    </a:p>
                    <a:p>
                      <a:pPr algn="ctr" fontAlgn="ctr"/>
                      <a:r>
                        <a:rPr lang="hu-HU" sz="1100" b="0" i="0" u="none" strike="noStrike" dirty="0">
                          <a:solidFill>
                            <a:srgbClr val="000000"/>
                          </a:solidFill>
                          <a:latin typeface="+mn-lt"/>
                        </a:rPr>
                        <a:t>3.- The </a:t>
                      </a:r>
                      <a:r>
                        <a:rPr lang="hu-HU" sz="1100" b="0" i="0" u="none" strike="noStrike" dirty="0" err="1">
                          <a:solidFill>
                            <a:srgbClr val="000000"/>
                          </a:solidFill>
                          <a:latin typeface="+mn-lt"/>
                        </a:rPr>
                        <a:t>trainer</a:t>
                      </a:r>
                      <a:r>
                        <a:rPr lang="hu-HU" sz="1100" b="0" i="0" u="none" strike="noStrike" dirty="0">
                          <a:solidFill>
                            <a:srgbClr val="000000"/>
                          </a:solidFill>
                          <a:latin typeface="+mn-lt"/>
                        </a:rPr>
                        <a:t> </a:t>
                      </a:r>
                      <a:r>
                        <a:rPr lang="hu-HU" sz="1100" b="0" i="0" u="none" strike="noStrike" dirty="0" err="1">
                          <a:solidFill>
                            <a:srgbClr val="000000"/>
                          </a:solidFill>
                          <a:latin typeface="+mn-lt"/>
                        </a:rPr>
                        <a:t>should</a:t>
                      </a:r>
                      <a:r>
                        <a:rPr lang="hu-HU" sz="1100" b="0" i="0" u="none" strike="noStrike" dirty="0">
                          <a:solidFill>
                            <a:srgbClr val="000000"/>
                          </a:solidFill>
                          <a:latin typeface="+mn-lt"/>
                        </a:rPr>
                        <a:t> </a:t>
                      </a:r>
                      <a:r>
                        <a:rPr lang="hu-HU" sz="1100" b="0" i="0" u="none" strike="noStrike" dirty="0" err="1">
                          <a:solidFill>
                            <a:srgbClr val="000000"/>
                          </a:solidFill>
                          <a:latin typeface="+mn-lt"/>
                        </a:rPr>
                        <a:t>explain</a:t>
                      </a:r>
                      <a:r>
                        <a:rPr lang="hu-HU" sz="1100" b="0" i="0" u="none" strike="noStrike" dirty="0">
                          <a:solidFill>
                            <a:srgbClr val="000000"/>
                          </a:solidFill>
                          <a:latin typeface="+mn-lt"/>
                        </a:rPr>
                        <a:t> </a:t>
                      </a:r>
                      <a:r>
                        <a:rPr lang="hu-HU" sz="1100" b="0" i="0" u="none" strike="noStrike" dirty="0" err="1">
                          <a:solidFill>
                            <a:srgbClr val="000000"/>
                          </a:solidFill>
                          <a:latin typeface="+mn-lt"/>
                        </a:rPr>
                        <a:t>what</a:t>
                      </a:r>
                      <a:r>
                        <a:rPr lang="hu-HU" sz="1100" b="0" i="0" u="none" strike="noStrike" dirty="0">
                          <a:solidFill>
                            <a:srgbClr val="000000"/>
                          </a:solidFill>
                          <a:latin typeface="+mn-lt"/>
                        </a:rPr>
                        <a:t> </a:t>
                      </a:r>
                      <a:r>
                        <a:rPr lang="hu-HU" sz="1100" b="0" i="0" u="none" strike="noStrike" dirty="0" err="1">
                          <a:solidFill>
                            <a:srgbClr val="000000"/>
                          </a:solidFill>
                          <a:latin typeface="+mn-lt"/>
                        </a:rPr>
                        <a:t>factors</a:t>
                      </a:r>
                      <a:r>
                        <a:rPr lang="hu-HU" sz="1100" b="0" i="0" u="none" strike="noStrike" dirty="0">
                          <a:solidFill>
                            <a:srgbClr val="000000"/>
                          </a:solidFill>
                          <a:latin typeface="+mn-lt"/>
                        </a:rPr>
                        <a:t> and </a:t>
                      </a:r>
                      <a:r>
                        <a:rPr lang="hu-HU" sz="1100" b="0" i="0" u="none" strike="noStrike" dirty="0" err="1">
                          <a:solidFill>
                            <a:srgbClr val="000000"/>
                          </a:solidFill>
                          <a:latin typeface="+mn-lt"/>
                        </a:rPr>
                        <a:t>settings</a:t>
                      </a:r>
                      <a:r>
                        <a:rPr lang="hu-HU" sz="1100" b="0" i="0" u="none" strike="noStrike" dirty="0">
                          <a:solidFill>
                            <a:srgbClr val="000000"/>
                          </a:solidFill>
                          <a:latin typeface="+mn-lt"/>
                        </a:rPr>
                        <a:t> lead </a:t>
                      </a:r>
                      <a:r>
                        <a:rPr lang="hu-HU" sz="1100" b="0" i="0" u="none" strike="noStrike" dirty="0" err="1">
                          <a:solidFill>
                            <a:srgbClr val="000000"/>
                          </a:solidFill>
                          <a:latin typeface="+mn-lt"/>
                        </a:rPr>
                        <a:t>to</a:t>
                      </a:r>
                      <a:r>
                        <a:rPr lang="hu-HU" sz="1100" b="0" i="0" u="none" strike="noStrike" dirty="0">
                          <a:solidFill>
                            <a:srgbClr val="000000"/>
                          </a:solidFill>
                          <a:latin typeface="+mn-lt"/>
                        </a:rPr>
                        <a:t> </a:t>
                      </a:r>
                      <a:r>
                        <a:rPr lang="hu-HU" sz="1100" b="0" i="0" u="none" strike="noStrike" dirty="0" err="1">
                          <a:solidFill>
                            <a:srgbClr val="000000"/>
                          </a:solidFill>
                          <a:latin typeface="+mn-lt"/>
                        </a:rPr>
                        <a:t>the</a:t>
                      </a:r>
                      <a:r>
                        <a:rPr lang="hu-HU" sz="1100" b="0" i="0" u="none" strike="noStrike" dirty="0">
                          <a:solidFill>
                            <a:srgbClr val="000000"/>
                          </a:solidFill>
                          <a:latin typeface="+mn-lt"/>
                        </a:rPr>
                        <a:t> </a:t>
                      </a:r>
                      <a:r>
                        <a:rPr lang="hu-HU" sz="1100" b="0" i="0" u="none" strike="noStrike" dirty="0" err="1">
                          <a:solidFill>
                            <a:srgbClr val="000000"/>
                          </a:solidFill>
                          <a:latin typeface="+mn-lt"/>
                        </a:rPr>
                        <a:t>distorisons</a:t>
                      </a:r>
                      <a:r>
                        <a:rPr lang="hu-HU" sz="1100" b="0" i="0" u="none" strike="noStrike" dirty="0">
                          <a:solidFill>
                            <a:srgbClr val="000000"/>
                          </a:solidFill>
                          <a:latin typeface="+mn-lt"/>
                        </a:rPr>
                        <a:t> </a:t>
                      </a:r>
                      <a:r>
                        <a:rPr lang="hu-HU" sz="1100" b="0" i="0" u="none" strike="noStrike" dirty="0" err="1">
                          <a:solidFill>
                            <a:srgbClr val="000000"/>
                          </a:solidFill>
                          <a:latin typeface="+mn-lt"/>
                        </a:rPr>
                        <a:t>for</a:t>
                      </a:r>
                      <a:r>
                        <a:rPr lang="hu-HU" sz="1100" b="0" i="0" u="none" strike="noStrike" dirty="0">
                          <a:solidFill>
                            <a:srgbClr val="000000"/>
                          </a:solidFill>
                          <a:latin typeface="+mn-lt"/>
                        </a:rPr>
                        <a:t> </a:t>
                      </a:r>
                      <a:r>
                        <a:rPr lang="hu-HU" sz="1100" b="0" i="0" u="none" strike="noStrike" dirty="0" err="1">
                          <a:solidFill>
                            <a:srgbClr val="000000"/>
                          </a:solidFill>
                          <a:latin typeface="+mn-lt"/>
                        </a:rPr>
                        <a:t>each</a:t>
                      </a:r>
                      <a:r>
                        <a:rPr lang="hu-HU" sz="1100" b="0" i="0" u="none" strike="noStrike" dirty="0">
                          <a:solidFill>
                            <a:srgbClr val="000000"/>
                          </a:solidFill>
                          <a:latin typeface="+mn-lt"/>
                        </a:rPr>
                        <a:t> </a:t>
                      </a:r>
                      <a:r>
                        <a:rPr lang="hu-HU" sz="1100" b="0" i="0" u="none" strike="noStrike" dirty="0" err="1">
                          <a:solidFill>
                            <a:srgbClr val="000000"/>
                          </a:solidFill>
                          <a:latin typeface="+mn-lt"/>
                        </a:rPr>
                        <a:t>presented</a:t>
                      </a:r>
                      <a:r>
                        <a:rPr lang="hu-HU" sz="1100" b="0" i="0" u="none" strike="noStrike" dirty="0">
                          <a:solidFill>
                            <a:srgbClr val="000000"/>
                          </a:solidFill>
                          <a:latin typeface="+mn-lt"/>
                        </a:rPr>
                        <a:t> </a:t>
                      </a:r>
                      <a:r>
                        <a:rPr lang="hu-HU" sz="1100" b="0" i="0" u="none" strike="noStrike" dirty="0" err="1">
                          <a:solidFill>
                            <a:srgbClr val="000000"/>
                          </a:solidFill>
                          <a:latin typeface="+mn-lt"/>
                        </a:rPr>
                        <a:t>example</a:t>
                      </a:r>
                      <a:r>
                        <a:rPr lang="hu-HU" sz="1100" b="0" i="0" u="none" strike="noStrike" dirty="0">
                          <a:solidFill>
                            <a:srgbClr val="000000"/>
                          </a:solidFill>
                          <a:latin typeface="+mn-lt"/>
                        </a:rPr>
                        <a:t>.</a:t>
                      </a:r>
                    </a:p>
                    <a:p>
                      <a:pPr algn="ctr" fontAlgn="ctr"/>
                      <a:r>
                        <a:rPr lang="hu-HU" sz="1100" b="0" i="0" u="none" strike="noStrike" dirty="0">
                          <a:solidFill>
                            <a:srgbClr val="000000"/>
                          </a:solidFill>
                          <a:latin typeface="+mn-lt"/>
                        </a:rPr>
                        <a:t>- </a:t>
                      </a:r>
                      <a:r>
                        <a:rPr lang="hu-HU" sz="1100" b="0" i="0" u="none" strike="noStrike" dirty="0" err="1">
                          <a:solidFill>
                            <a:srgbClr val="000000"/>
                          </a:solidFill>
                          <a:latin typeface="+mn-lt"/>
                        </a:rPr>
                        <a:t>Analyse</a:t>
                      </a:r>
                      <a:r>
                        <a:rPr lang="hu-HU" sz="1100" b="0" i="0" u="none" strike="noStrike" dirty="0">
                          <a:solidFill>
                            <a:srgbClr val="000000"/>
                          </a:solidFill>
                          <a:latin typeface="+mn-lt"/>
                        </a:rPr>
                        <a:t> </a:t>
                      </a:r>
                      <a:r>
                        <a:rPr lang="hu-HU" sz="1100" b="0" i="0" u="none" strike="noStrike" dirty="0" err="1">
                          <a:solidFill>
                            <a:srgbClr val="000000"/>
                          </a:solidFill>
                          <a:latin typeface="+mn-lt"/>
                        </a:rPr>
                        <a:t>the</a:t>
                      </a:r>
                      <a:r>
                        <a:rPr lang="hu-HU" sz="1100" b="0" i="0" u="none" strike="noStrike" dirty="0">
                          <a:solidFill>
                            <a:srgbClr val="000000"/>
                          </a:solidFill>
                          <a:latin typeface="+mn-lt"/>
                        </a:rPr>
                        <a:t> </a:t>
                      </a:r>
                      <a:r>
                        <a:rPr lang="hu-HU" sz="1100" b="0" i="0" u="none" strike="noStrike" dirty="0" err="1">
                          <a:solidFill>
                            <a:srgbClr val="000000"/>
                          </a:solidFill>
                          <a:latin typeface="+mn-lt"/>
                        </a:rPr>
                        <a:t>causes</a:t>
                      </a:r>
                      <a:r>
                        <a:rPr lang="hu-HU" sz="1100" b="0" i="0" u="none" strike="noStrike" dirty="0">
                          <a:solidFill>
                            <a:srgbClr val="000000"/>
                          </a:solidFill>
                          <a:latin typeface="+mn-lt"/>
                        </a:rPr>
                        <a:t> in </a:t>
                      </a:r>
                      <a:r>
                        <a:rPr lang="hu-HU" sz="1100" b="0" i="0" u="none" strike="noStrike" dirty="0" err="1">
                          <a:solidFill>
                            <a:srgbClr val="000000"/>
                          </a:solidFill>
                          <a:latin typeface="+mn-lt"/>
                        </a:rPr>
                        <a:t>the</a:t>
                      </a:r>
                      <a:r>
                        <a:rPr lang="hu-HU" sz="1100" b="0" i="0" u="none" strike="noStrike" dirty="0">
                          <a:solidFill>
                            <a:srgbClr val="000000"/>
                          </a:solidFill>
                          <a:latin typeface="+mn-lt"/>
                        </a:rPr>
                        <a:t> </a:t>
                      </a:r>
                      <a:r>
                        <a:rPr lang="hu-HU" sz="1100" b="0" i="0" u="none" strike="noStrike" dirty="0" err="1">
                          <a:solidFill>
                            <a:srgbClr val="000000"/>
                          </a:solidFill>
                          <a:latin typeface="+mn-lt"/>
                        </a:rPr>
                        <a:t>group</a:t>
                      </a:r>
                      <a:endParaRPr lang="hu-HU" sz="1100" b="0" i="0" u="none" strike="noStrike" dirty="0">
                        <a:solidFill>
                          <a:srgbClr val="000000"/>
                        </a:solidFill>
                        <a:latin typeface="+mn-lt"/>
                      </a:endParaRPr>
                    </a:p>
                    <a:p>
                      <a:pPr algn="ctr" fontAlgn="ctr"/>
                      <a:r>
                        <a:rPr lang="hu-HU" sz="1100" b="0" i="0" u="none" strike="noStrike" dirty="0">
                          <a:solidFill>
                            <a:srgbClr val="000000"/>
                          </a:solidFill>
                          <a:latin typeface="+mn-lt"/>
                        </a:rPr>
                        <a:t>- List </a:t>
                      </a:r>
                      <a:r>
                        <a:rPr lang="hu-HU" sz="1100" b="0" i="0" u="none" strike="noStrike" dirty="0" err="1">
                          <a:solidFill>
                            <a:srgbClr val="000000"/>
                          </a:solidFill>
                          <a:latin typeface="+mn-lt"/>
                        </a:rPr>
                        <a:t>all</a:t>
                      </a:r>
                      <a:r>
                        <a:rPr lang="hu-HU" sz="1100" b="0" i="0" u="none" strike="noStrike" dirty="0">
                          <a:solidFill>
                            <a:srgbClr val="000000"/>
                          </a:solidFill>
                          <a:latin typeface="+mn-lt"/>
                        </a:rPr>
                        <a:t> </a:t>
                      </a:r>
                      <a:r>
                        <a:rPr lang="hu-HU" sz="1100" b="0" i="0" u="none" strike="noStrike" dirty="0" err="1">
                          <a:solidFill>
                            <a:srgbClr val="000000"/>
                          </a:solidFill>
                          <a:latin typeface="+mn-lt"/>
                        </a:rPr>
                        <a:t>the</a:t>
                      </a:r>
                      <a:r>
                        <a:rPr lang="hu-HU" sz="1100" b="0" i="0" u="none" strike="noStrike" dirty="0">
                          <a:solidFill>
                            <a:srgbClr val="000000"/>
                          </a:solidFill>
                          <a:latin typeface="+mn-lt"/>
                        </a:rPr>
                        <a:t> </a:t>
                      </a:r>
                      <a:r>
                        <a:rPr lang="hu-HU" sz="1100" b="0" i="0" u="none" strike="noStrike" dirty="0" err="1">
                          <a:solidFill>
                            <a:srgbClr val="000000"/>
                          </a:solidFill>
                          <a:latin typeface="+mn-lt"/>
                        </a:rPr>
                        <a:t>measures</a:t>
                      </a:r>
                      <a:r>
                        <a:rPr lang="hu-HU" sz="1100" b="0" i="0" u="none" strike="noStrike" dirty="0">
                          <a:solidFill>
                            <a:srgbClr val="000000"/>
                          </a:solidFill>
                          <a:latin typeface="+mn-lt"/>
                        </a:rPr>
                        <a:t> </a:t>
                      </a:r>
                      <a:r>
                        <a:rPr lang="hu-HU" sz="1100" b="0" i="0" u="none" strike="noStrike" dirty="0" err="1">
                          <a:solidFill>
                            <a:srgbClr val="000000"/>
                          </a:solidFill>
                          <a:latin typeface="+mn-lt"/>
                        </a:rPr>
                        <a:t>that</a:t>
                      </a:r>
                      <a:r>
                        <a:rPr lang="hu-HU" sz="1100" b="0" i="0" u="none" strike="noStrike" dirty="0">
                          <a:solidFill>
                            <a:srgbClr val="000000"/>
                          </a:solidFill>
                          <a:latin typeface="+mn-lt"/>
                        </a:rPr>
                        <a:t> </a:t>
                      </a:r>
                      <a:r>
                        <a:rPr lang="hu-HU" sz="1100" b="0" i="0" u="none" strike="noStrike" dirty="0" err="1">
                          <a:solidFill>
                            <a:srgbClr val="000000"/>
                          </a:solidFill>
                          <a:latin typeface="+mn-lt"/>
                        </a:rPr>
                        <a:t>could</a:t>
                      </a:r>
                      <a:r>
                        <a:rPr lang="hu-HU" sz="1100" b="0" i="0" u="none" strike="noStrike" dirty="0">
                          <a:solidFill>
                            <a:srgbClr val="000000"/>
                          </a:solidFill>
                          <a:latin typeface="+mn-lt"/>
                        </a:rPr>
                        <a:t> </a:t>
                      </a:r>
                      <a:r>
                        <a:rPr lang="hu-HU" sz="1100" b="0" i="0" u="none" strike="noStrike" dirty="0" err="1">
                          <a:solidFill>
                            <a:srgbClr val="000000"/>
                          </a:solidFill>
                          <a:latin typeface="+mn-lt"/>
                        </a:rPr>
                        <a:t>minimize</a:t>
                      </a:r>
                      <a:r>
                        <a:rPr lang="hu-HU" sz="1100" b="0" i="0" u="none" strike="noStrike" dirty="0">
                          <a:solidFill>
                            <a:srgbClr val="000000"/>
                          </a:solidFill>
                          <a:latin typeface="+mn-lt"/>
                        </a:rPr>
                        <a:t> </a:t>
                      </a:r>
                      <a:r>
                        <a:rPr lang="hu-HU" sz="1100" b="0" i="0" u="none" strike="noStrike" dirty="0" err="1">
                          <a:solidFill>
                            <a:srgbClr val="000000"/>
                          </a:solidFill>
                          <a:latin typeface="+mn-lt"/>
                        </a:rPr>
                        <a:t>or</a:t>
                      </a:r>
                      <a:r>
                        <a:rPr lang="hu-HU" sz="1100" b="0" i="0" u="none" strike="noStrike" dirty="0">
                          <a:solidFill>
                            <a:srgbClr val="000000"/>
                          </a:solidFill>
                          <a:latin typeface="+mn-lt"/>
                        </a:rPr>
                        <a:t> </a:t>
                      </a:r>
                      <a:r>
                        <a:rPr lang="hu-HU" sz="1100" b="0" i="0" u="none" strike="noStrike" dirty="0" err="1">
                          <a:solidFill>
                            <a:srgbClr val="000000"/>
                          </a:solidFill>
                          <a:latin typeface="+mn-lt"/>
                        </a:rPr>
                        <a:t>prevent</a:t>
                      </a:r>
                      <a:r>
                        <a:rPr lang="hu-HU" sz="1100" b="0" i="0" u="none" strike="noStrike" dirty="0">
                          <a:solidFill>
                            <a:srgbClr val="000000"/>
                          </a:solidFill>
                          <a:latin typeface="+mn-lt"/>
                        </a:rPr>
                        <a:t> </a:t>
                      </a:r>
                      <a:r>
                        <a:rPr lang="hu-HU" sz="1100" b="0" i="0" u="none" strike="noStrike" dirty="0" err="1">
                          <a:solidFill>
                            <a:srgbClr val="000000"/>
                          </a:solidFill>
                          <a:latin typeface="+mn-lt"/>
                        </a:rPr>
                        <a:t>the</a:t>
                      </a:r>
                      <a:r>
                        <a:rPr lang="hu-HU" sz="1100" b="0" i="0" u="none" strike="noStrike" dirty="0">
                          <a:solidFill>
                            <a:srgbClr val="000000"/>
                          </a:solidFill>
                          <a:latin typeface="+mn-lt"/>
                        </a:rPr>
                        <a:t> </a:t>
                      </a:r>
                      <a:r>
                        <a:rPr lang="hu-HU" sz="1100" b="0" i="0" u="none" strike="noStrike" dirty="0" err="1">
                          <a:solidFill>
                            <a:srgbClr val="000000"/>
                          </a:solidFill>
                          <a:latin typeface="+mn-lt"/>
                        </a:rPr>
                        <a:t>causes</a:t>
                      </a:r>
                      <a:r>
                        <a:rPr lang="hu-HU" sz="1100" b="0" i="0" u="none" strike="noStrike" dirty="0">
                          <a:solidFill>
                            <a:srgbClr val="000000"/>
                          </a:solidFill>
                          <a:latin typeface="+mn-lt"/>
                        </a:rPr>
                        <a:t> of </a:t>
                      </a:r>
                      <a:r>
                        <a:rPr lang="hu-HU" sz="1100" b="0" i="0" u="none" strike="noStrike" dirty="0" err="1">
                          <a:solidFill>
                            <a:srgbClr val="000000"/>
                          </a:solidFill>
                          <a:latin typeface="+mn-lt"/>
                        </a:rPr>
                        <a:t>failure</a:t>
                      </a:r>
                      <a:r>
                        <a:rPr lang="hu-HU" sz="1100" b="0" i="0" u="none" strike="noStrike" dirty="0">
                          <a:solidFill>
                            <a:srgbClr val="000000"/>
                          </a:solidFill>
                          <a:latin typeface="+mn-lt"/>
                        </a:rPr>
                        <a:t>.</a:t>
                      </a:r>
                    </a:p>
                  </a:txBody>
                  <a:tcPr marL="0" marR="0" marT="0" marB="0" anchor="ctr"/>
                </a:tc>
                <a:extLst>
                  <a:ext uri="{0D108BD9-81ED-4DB2-BD59-A6C34878D82A}">
                    <a16:rowId xmlns:a16="http://schemas.microsoft.com/office/drawing/2014/main" val="10009"/>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rtalom helye 3"/>
          <p:cNvGraphicFramePr>
            <a:graphicFrameLocks noGrp="1"/>
          </p:cNvGraphicFramePr>
          <p:nvPr>
            <p:ph idx="1"/>
            <p:extLst>
              <p:ext uri="{D42A27DB-BD31-4B8C-83A1-F6EECF244321}">
                <p14:modId xmlns:p14="http://schemas.microsoft.com/office/powerpoint/2010/main" val="3945431912"/>
              </p:ext>
            </p:extLst>
          </p:nvPr>
        </p:nvGraphicFramePr>
        <p:xfrm>
          <a:off x="467544" y="260648"/>
          <a:ext cx="8229600" cy="1742440"/>
        </p:xfrm>
        <a:graphic>
          <a:graphicData uri="http://schemas.openxmlformats.org/drawingml/2006/table">
            <a:tbl>
              <a:tblPr firstRow="1" bandRow="1">
                <a:tableStyleId>{7DF18680-E054-41AD-8BC1-D1AEF772440D}</a:tableStyleId>
              </a:tblPr>
              <a:tblGrid>
                <a:gridCol w="2314600">
                  <a:extLst>
                    <a:ext uri="{9D8B030D-6E8A-4147-A177-3AD203B41FA5}">
                      <a16:colId xmlns:a16="http://schemas.microsoft.com/office/drawing/2014/main" val="20000"/>
                    </a:ext>
                  </a:extLst>
                </a:gridCol>
                <a:gridCol w="5915000">
                  <a:extLst>
                    <a:ext uri="{9D8B030D-6E8A-4147-A177-3AD203B41FA5}">
                      <a16:colId xmlns:a16="http://schemas.microsoft.com/office/drawing/2014/main" val="20001"/>
                    </a:ext>
                  </a:extLst>
                </a:gridCol>
              </a:tblGrid>
              <a:tr h="370840">
                <a:tc>
                  <a:txBody>
                    <a:bodyPr/>
                    <a:lstStyle/>
                    <a:p>
                      <a:r>
                        <a:rPr lang="hu-HU" dirty="0" err="1"/>
                        <a:t>Exercise</a:t>
                      </a:r>
                      <a:endParaRPr lang="hu-HU" dirty="0"/>
                    </a:p>
                  </a:txBody>
                  <a:tcPr/>
                </a:tc>
                <a:tc>
                  <a:txBody>
                    <a:bodyPr/>
                    <a:lstStyle/>
                    <a:p>
                      <a:r>
                        <a:rPr lang="en-GB" dirty="0"/>
                        <a:t>Cracking phenomena in welded joints </a:t>
                      </a:r>
                      <a:endParaRPr lang="hu-HU" dirty="0"/>
                    </a:p>
                  </a:txBody>
                  <a:tcPr/>
                </a:tc>
                <a:extLst>
                  <a:ext uri="{0D108BD9-81ED-4DB2-BD59-A6C34878D82A}">
                    <a16:rowId xmlns:a16="http://schemas.microsoft.com/office/drawing/2014/main" val="10000"/>
                  </a:ext>
                </a:extLst>
              </a:tr>
              <a:tr h="370840">
                <a:tc>
                  <a:txBody>
                    <a:bodyPr/>
                    <a:lstStyle/>
                    <a:p>
                      <a:r>
                        <a:rPr lang="hu-HU" sz="1100" dirty="0" err="1"/>
                        <a:t>Solution</a:t>
                      </a:r>
                      <a:endParaRPr lang="hu-HU" sz="1100" dirty="0"/>
                    </a:p>
                  </a:txBody>
                  <a:tcPr/>
                </a:tc>
                <a:tc>
                  <a:txBody>
                    <a:bodyPr/>
                    <a:lstStyle/>
                    <a:p>
                      <a:pPr algn="just"/>
                      <a:r>
                        <a:rPr lang="en-GB" sz="1200" dirty="0"/>
                        <a:t>Cold cracking is an imperfection that occurs as the result of hydrogen dissolving in the weld metal and then diffusing into the heat affected zone (HAZ), that together with other factors (residual stress and hardened material) can lead to cold cracking. Cold cracks mostly develop long after the weld metal solidifies, but sometimes appear sooner. Cold</a:t>
                      </a:r>
                      <a:r>
                        <a:rPr lang="hu-HU" sz="1200" dirty="0"/>
                        <a:t> </a:t>
                      </a:r>
                      <a:r>
                        <a:rPr lang="en-GB" sz="1200" dirty="0"/>
                        <a:t>cracking occurs at temperatures well below 300°C. It is considered a serious welding defect because it can significantly affect the integrity of infrastructure.</a:t>
                      </a:r>
                    </a:p>
                    <a:p>
                      <a:pPr algn="just"/>
                      <a:endParaRPr lang="en-GB" sz="1200" dirty="0"/>
                    </a:p>
                  </a:txBody>
                  <a:tcPr marL="108000"/>
                </a:tc>
                <a:extLst>
                  <a:ext uri="{0D108BD9-81ED-4DB2-BD59-A6C34878D82A}">
                    <a16:rowId xmlns:a16="http://schemas.microsoft.com/office/drawing/2014/main" val="10001"/>
                  </a:ext>
                </a:extLst>
              </a:tr>
            </a:tbl>
          </a:graphicData>
        </a:graphic>
      </p:graphicFrame>
      <p:pic>
        <p:nvPicPr>
          <p:cNvPr id="5" name="Picture 1" descr="Cold cracking in the weld">
            <a:extLst>
              <a:ext uri="{FF2B5EF4-FFF2-40B4-BE49-F238E27FC236}">
                <a16:creationId xmlns:a16="http://schemas.microsoft.com/office/drawing/2014/main" id="{00000000-0008-0000-1000-000004000000}"/>
              </a:ext>
            </a:extLst>
          </p:cNvPr>
          <p:cNvPicPr>
            <a:picLocks noChangeAspect="1" noChangeArrowheads="1"/>
          </p:cNvPicPr>
          <p:nvPr/>
        </p:nvPicPr>
        <p:blipFill>
          <a:blip r:embed="rId2" cstate="print"/>
          <a:srcRect/>
          <a:stretch>
            <a:fillRect/>
          </a:stretch>
        </p:blipFill>
        <p:spPr bwMode="auto">
          <a:xfrm>
            <a:off x="1043608" y="2348880"/>
            <a:ext cx="3753840" cy="2078181"/>
          </a:xfrm>
          <a:prstGeom prst="rect">
            <a:avLst/>
          </a:prstGeom>
          <a:noFill/>
        </p:spPr>
      </p:pic>
      <p:pic>
        <p:nvPicPr>
          <p:cNvPr id="6" name="9 Imagen" descr="Hydrogen cracking (Cold cracking)Hydrogen cracking occurs when• Hydrogen in the weld metal            sources: moisture fr...">
            <a:extLst>
              <a:ext uri="{FF2B5EF4-FFF2-40B4-BE49-F238E27FC236}">
                <a16:creationId xmlns:a16="http://schemas.microsoft.com/office/drawing/2014/main" id="{00000000-0008-0000-1000-00000A000000}"/>
              </a:ext>
            </a:extLst>
          </p:cNvPr>
          <p:cNvPicPr/>
          <p:nvPr/>
        </p:nvPicPr>
        <p:blipFill>
          <a:blip r:embed="rId3" cstate="print"/>
          <a:srcRect l="16522" t="58333" r="56334" b="14583"/>
          <a:stretch>
            <a:fillRect/>
          </a:stretch>
        </p:blipFill>
        <p:spPr bwMode="auto">
          <a:xfrm>
            <a:off x="5148064" y="2348880"/>
            <a:ext cx="2376264" cy="2060864"/>
          </a:xfrm>
          <a:prstGeom prst="rect">
            <a:avLst/>
          </a:prstGeom>
          <a:noFill/>
          <a:ln w="9525">
            <a:noFill/>
            <a:miter lim="800000"/>
            <a:headEnd/>
            <a:tailEnd/>
          </a:ln>
        </p:spPr>
      </p:pic>
      <p:pic>
        <p:nvPicPr>
          <p:cNvPr id="7" name="Picture 2" descr="Imagen relacionada">
            <a:extLst>
              <a:ext uri="{FF2B5EF4-FFF2-40B4-BE49-F238E27FC236}">
                <a16:creationId xmlns:a16="http://schemas.microsoft.com/office/drawing/2014/main" id="{00000000-0008-0000-1000-000005000000}"/>
              </a:ext>
            </a:extLst>
          </p:cNvPr>
          <p:cNvPicPr>
            <a:picLocks noChangeAspect="1" noChangeArrowheads="1"/>
          </p:cNvPicPr>
          <p:nvPr/>
        </p:nvPicPr>
        <p:blipFill>
          <a:blip r:embed="rId4" cstate="print"/>
          <a:srcRect/>
          <a:stretch>
            <a:fillRect/>
          </a:stretch>
        </p:blipFill>
        <p:spPr bwMode="auto">
          <a:xfrm>
            <a:off x="1043608" y="4509120"/>
            <a:ext cx="3703618" cy="2263919"/>
          </a:xfrm>
          <a:prstGeom prst="rect">
            <a:avLst/>
          </a:prstGeom>
          <a:noFill/>
        </p:spPr>
      </p:pic>
      <p:pic>
        <p:nvPicPr>
          <p:cNvPr id="8" name="10 Imagen" descr="Hydrogen cracking (Cold cracking)Hydrogen cracking occurs when• Hydrogen in the weld metal            sources: moisture fr...">
            <a:extLst>
              <a:ext uri="{FF2B5EF4-FFF2-40B4-BE49-F238E27FC236}">
                <a16:creationId xmlns:a16="http://schemas.microsoft.com/office/drawing/2014/main" id="{00000000-0008-0000-1000-00000B000000}"/>
              </a:ext>
            </a:extLst>
          </p:cNvPr>
          <p:cNvPicPr/>
          <p:nvPr/>
        </p:nvPicPr>
        <p:blipFill>
          <a:blip r:embed="rId3" cstate="print"/>
          <a:srcRect l="48059" t="58333" r="24067" b="14583"/>
          <a:stretch>
            <a:fillRect/>
          </a:stretch>
        </p:blipFill>
        <p:spPr bwMode="auto">
          <a:xfrm>
            <a:off x="5148064" y="4509120"/>
            <a:ext cx="2448272" cy="223224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rtalom helye 6"/>
          <p:cNvGraphicFramePr>
            <a:graphicFrameLocks noGrp="1"/>
          </p:cNvGraphicFramePr>
          <p:nvPr>
            <p:ph idx="1"/>
            <p:extLst>
              <p:ext uri="{D42A27DB-BD31-4B8C-83A1-F6EECF244321}">
                <p14:modId xmlns:p14="http://schemas.microsoft.com/office/powerpoint/2010/main" val="102407226"/>
              </p:ext>
            </p:extLst>
          </p:nvPr>
        </p:nvGraphicFramePr>
        <p:xfrm>
          <a:off x="539552" y="620688"/>
          <a:ext cx="8229600" cy="1955800"/>
        </p:xfrm>
        <a:graphic>
          <a:graphicData uri="http://schemas.openxmlformats.org/drawingml/2006/table">
            <a:tbl>
              <a:tblPr firstRow="1" bandRow="1">
                <a:tableStyleId>{7DF18680-E054-41AD-8BC1-D1AEF772440D}</a:tableStyleId>
              </a:tblPr>
              <a:tblGrid>
                <a:gridCol w="2386608">
                  <a:extLst>
                    <a:ext uri="{9D8B030D-6E8A-4147-A177-3AD203B41FA5}">
                      <a16:colId xmlns:a16="http://schemas.microsoft.com/office/drawing/2014/main" val="20000"/>
                    </a:ext>
                  </a:extLst>
                </a:gridCol>
                <a:gridCol w="5842992">
                  <a:extLst>
                    <a:ext uri="{9D8B030D-6E8A-4147-A177-3AD203B41FA5}">
                      <a16:colId xmlns:a16="http://schemas.microsoft.com/office/drawing/2014/main" val="20001"/>
                    </a:ext>
                  </a:extLst>
                </a:gridCol>
              </a:tblGrid>
              <a:tr h="370840">
                <a:tc>
                  <a:txBody>
                    <a:bodyPr/>
                    <a:lstStyle/>
                    <a:p>
                      <a:r>
                        <a:rPr lang="hu-HU" dirty="0" err="1"/>
                        <a:t>Exercise</a:t>
                      </a:r>
                      <a:endParaRPr lang="hu-HU" dirty="0"/>
                    </a:p>
                  </a:txBody>
                  <a:tcPr/>
                </a:tc>
                <a:tc>
                  <a:txBody>
                    <a:bodyPr/>
                    <a:lstStyle/>
                    <a:p>
                      <a:r>
                        <a:rPr lang="en-GB" dirty="0"/>
                        <a:t>Cracking phenomena in welded joints </a:t>
                      </a:r>
                      <a:endParaRPr lang="hu-HU"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sz="1400" dirty="0" err="1"/>
                        <a:t>Solution</a:t>
                      </a:r>
                      <a:endParaRPr lang="hu-HU" sz="1400" dirty="0"/>
                    </a:p>
                    <a:p>
                      <a:endParaRPr lang="hu-HU" dirty="0"/>
                    </a:p>
                  </a:txBody>
                  <a:tcPr/>
                </a:tc>
                <a:tc>
                  <a:txBody>
                    <a:bodyPr/>
                    <a:lstStyle/>
                    <a:p>
                      <a:pPr algn="just"/>
                      <a:r>
                        <a:rPr lang="en-GB" sz="1400" dirty="0"/>
                        <a:t>Hot cracking, also known as solidification cracking, can occur with all metals, and happens in the fusion zone of a weld. </a:t>
                      </a:r>
                    </a:p>
                    <a:p>
                      <a:pPr algn="just"/>
                      <a:r>
                        <a:rPr lang="en-GB" sz="1400" dirty="0"/>
                        <a:t>To diminish the probability of this type of cracking, excess material restraint should be avoided, and a proper filler material should be utilized.</a:t>
                      </a:r>
                    </a:p>
                    <a:p>
                      <a:pPr algn="just"/>
                      <a:r>
                        <a:rPr lang="en-GB" sz="1400" dirty="0"/>
                        <a:t>Other causes include too high welding current, poor joint design that does not diffuse heat, impurities (such as </a:t>
                      </a:r>
                      <a:r>
                        <a:rPr lang="en-GB" sz="1400" dirty="0" err="1"/>
                        <a:t>sulfur</a:t>
                      </a:r>
                      <a:r>
                        <a:rPr lang="en-GB" sz="1400" dirty="0"/>
                        <a:t> and phosphorus), preheating, speed is too fast, and long arcs.</a:t>
                      </a:r>
                    </a:p>
                  </a:txBody>
                  <a:tcPr/>
                </a:tc>
                <a:extLst>
                  <a:ext uri="{0D108BD9-81ED-4DB2-BD59-A6C34878D82A}">
                    <a16:rowId xmlns:a16="http://schemas.microsoft.com/office/drawing/2014/main" val="10001"/>
                  </a:ext>
                </a:extLst>
              </a:tr>
            </a:tbl>
          </a:graphicData>
        </a:graphic>
      </p:graphicFrame>
      <p:pic>
        <p:nvPicPr>
          <p:cNvPr id="8" name="Picture 7" descr="http://weldinganswers.com/wp-content/uploads/2013/11/Centerline-Crack.jpg">
            <a:extLst>
              <a:ext uri="{FF2B5EF4-FFF2-40B4-BE49-F238E27FC236}">
                <a16:creationId xmlns:a16="http://schemas.microsoft.com/office/drawing/2014/main" id="{00000000-0008-0000-1000-000008000000}"/>
              </a:ext>
            </a:extLst>
          </p:cNvPr>
          <p:cNvPicPr>
            <a:picLocks noChangeAspect="1" noChangeArrowheads="1"/>
          </p:cNvPicPr>
          <p:nvPr/>
        </p:nvPicPr>
        <p:blipFill>
          <a:blip r:embed="rId2" cstate="print"/>
          <a:srcRect/>
          <a:stretch>
            <a:fillRect/>
          </a:stretch>
        </p:blipFill>
        <p:spPr bwMode="auto">
          <a:xfrm>
            <a:off x="467544" y="3356992"/>
            <a:ext cx="4867568" cy="2337955"/>
          </a:xfrm>
          <a:prstGeom prst="rect">
            <a:avLst/>
          </a:prstGeom>
          <a:noFill/>
        </p:spPr>
      </p:pic>
      <p:pic>
        <p:nvPicPr>
          <p:cNvPr id="9" name="8 Imagen" descr="Resultado de imagen de images hot cracking steel">
            <a:extLst>
              <a:ext uri="{FF2B5EF4-FFF2-40B4-BE49-F238E27FC236}">
                <a16:creationId xmlns:a16="http://schemas.microsoft.com/office/drawing/2014/main" id="{00000000-0008-0000-1000-000009000000}"/>
              </a:ext>
            </a:extLst>
          </p:cNvPr>
          <p:cNvPicPr/>
          <p:nvPr/>
        </p:nvPicPr>
        <p:blipFill>
          <a:blip r:embed="rId3" cstate="print"/>
          <a:srcRect l="3324" t="40197" r="57612" b="26470"/>
          <a:stretch>
            <a:fillRect/>
          </a:stretch>
        </p:blipFill>
        <p:spPr bwMode="auto">
          <a:xfrm>
            <a:off x="5508104" y="3356992"/>
            <a:ext cx="3409210" cy="238991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450</Words>
  <Application>Microsoft Office PowerPoint</Application>
  <PresentationFormat>Diavetítés a képernyőre (4:3 oldalarány)</PresentationFormat>
  <Paragraphs>44</Paragraphs>
  <Slides>4</Slides>
  <Notes>0</Notes>
  <HiddenSlides>0</HiddenSlides>
  <MMClips>0</MMClips>
  <ScaleCrop>false</ScaleCrop>
  <HeadingPairs>
    <vt:vector size="6" baseType="variant">
      <vt:variant>
        <vt:lpstr>Használt betűtípusok</vt:lpstr>
      </vt:variant>
      <vt:variant>
        <vt:i4>2</vt:i4>
      </vt:variant>
      <vt:variant>
        <vt:lpstr>Téma</vt:lpstr>
      </vt:variant>
      <vt:variant>
        <vt:i4>1</vt:i4>
      </vt:variant>
      <vt:variant>
        <vt:lpstr>Diacímek</vt:lpstr>
      </vt:variant>
      <vt:variant>
        <vt:i4>4</vt:i4>
      </vt:variant>
    </vt:vector>
  </HeadingPairs>
  <TitlesOfParts>
    <vt:vector size="7" baseType="lpstr">
      <vt:lpstr>Arial</vt:lpstr>
      <vt:lpstr>Calibri</vt:lpstr>
      <vt:lpstr>Office-téma</vt:lpstr>
      <vt:lpstr>Behaviour of materials in welding</vt:lpstr>
      <vt:lpstr>PowerPoint-bemutató</vt:lpstr>
      <vt:lpstr>PowerPoint-bemutató</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Hegesztett  kötések tervezése</dc:title>
  <dc:creator>BSzilvi</dc:creator>
  <cp:lastModifiedBy>Gaal_Ilona@sulid.hu</cp:lastModifiedBy>
  <cp:revision>35</cp:revision>
  <dcterms:created xsi:type="dcterms:W3CDTF">2020-11-16T11:23:25Z</dcterms:created>
  <dcterms:modified xsi:type="dcterms:W3CDTF">2020-12-14T17:26:32Z</dcterms:modified>
</cp:coreProperties>
</file>